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0" r:id="rId1"/>
  </p:sldMasterIdLst>
  <p:notesMasterIdLst>
    <p:notesMasterId r:id="rId71"/>
  </p:notesMasterIdLst>
  <p:handoutMasterIdLst>
    <p:handoutMasterId r:id="rId72"/>
  </p:handoutMasterIdLst>
  <p:sldIdLst>
    <p:sldId id="256" r:id="rId2"/>
    <p:sldId id="257" r:id="rId3"/>
    <p:sldId id="359" r:id="rId4"/>
    <p:sldId id="360" r:id="rId5"/>
    <p:sldId id="320" r:id="rId6"/>
    <p:sldId id="321" r:id="rId7"/>
    <p:sldId id="315" r:id="rId8"/>
    <p:sldId id="342" r:id="rId9"/>
    <p:sldId id="343" r:id="rId10"/>
    <p:sldId id="344" r:id="rId11"/>
    <p:sldId id="345" r:id="rId12"/>
    <p:sldId id="317" r:id="rId13"/>
    <p:sldId id="326" r:id="rId14"/>
    <p:sldId id="327" r:id="rId15"/>
    <p:sldId id="328" r:id="rId16"/>
    <p:sldId id="346" r:id="rId17"/>
    <p:sldId id="372" r:id="rId18"/>
    <p:sldId id="373" r:id="rId19"/>
    <p:sldId id="331" r:id="rId20"/>
    <p:sldId id="357" r:id="rId21"/>
    <p:sldId id="361" r:id="rId22"/>
    <p:sldId id="350" r:id="rId23"/>
    <p:sldId id="362" r:id="rId24"/>
    <p:sldId id="374" r:id="rId25"/>
    <p:sldId id="348" r:id="rId26"/>
    <p:sldId id="333" r:id="rId27"/>
    <p:sldId id="338" r:id="rId28"/>
    <p:sldId id="369" r:id="rId29"/>
    <p:sldId id="335" r:id="rId30"/>
    <p:sldId id="349" r:id="rId31"/>
    <p:sldId id="336" r:id="rId32"/>
    <p:sldId id="352" r:id="rId33"/>
    <p:sldId id="353" r:id="rId34"/>
    <p:sldId id="375" r:id="rId35"/>
    <p:sldId id="376" r:id="rId36"/>
    <p:sldId id="377" r:id="rId37"/>
    <p:sldId id="378" r:id="rId38"/>
    <p:sldId id="379" r:id="rId39"/>
    <p:sldId id="380" r:id="rId40"/>
    <p:sldId id="381" r:id="rId41"/>
    <p:sldId id="382" r:id="rId42"/>
    <p:sldId id="383" r:id="rId43"/>
    <p:sldId id="410" r:id="rId44"/>
    <p:sldId id="384" r:id="rId45"/>
    <p:sldId id="385" r:id="rId46"/>
    <p:sldId id="386" r:id="rId47"/>
    <p:sldId id="387" r:id="rId48"/>
    <p:sldId id="388" r:id="rId49"/>
    <p:sldId id="389" r:id="rId50"/>
    <p:sldId id="390" r:id="rId51"/>
    <p:sldId id="391" r:id="rId52"/>
    <p:sldId id="392" r:id="rId53"/>
    <p:sldId id="393" r:id="rId54"/>
    <p:sldId id="394" r:id="rId55"/>
    <p:sldId id="395" r:id="rId56"/>
    <p:sldId id="396" r:id="rId57"/>
    <p:sldId id="397" r:id="rId58"/>
    <p:sldId id="398" r:id="rId59"/>
    <p:sldId id="399" r:id="rId60"/>
    <p:sldId id="400" r:id="rId61"/>
    <p:sldId id="401" r:id="rId62"/>
    <p:sldId id="402" r:id="rId63"/>
    <p:sldId id="403" r:id="rId64"/>
    <p:sldId id="404" r:id="rId65"/>
    <p:sldId id="405" r:id="rId66"/>
    <p:sldId id="406" r:id="rId67"/>
    <p:sldId id="407" r:id="rId68"/>
    <p:sldId id="408" r:id="rId69"/>
    <p:sldId id="409" r:id="rId7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912"/>
    <a:srgbClr val="BA221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58" autoAdjust="0"/>
    <p:restoredTop sz="94660"/>
  </p:normalViewPr>
  <p:slideViewPr>
    <p:cSldViewPr>
      <p:cViewPr>
        <p:scale>
          <a:sx n="66" d="100"/>
          <a:sy n="66" d="100"/>
        </p:scale>
        <p:origin x="-141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178"/>
    </p:cViewPr>
  </p:sorterViewPr>
  <p:notesViewPr>
    <p:cSldViewPr>
      <p:cViewPr varScale="1">
        <p:scale>
          <a:sx n="41" d="100"/>
          <a:sy n="41" d="100"/>
        </p:scale>
        <p:origin x="-147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20000"/>
              </a:spcBef>
              <a:buClr>
                <a:schemeClr val="hlink"/>
              </a:buClr>
              <a:buSzPct val="110000"/>
              <a:buFont typeface="Wingdings" pitchFamily="2" charset="2"/>
              <a:buBlip>
                <a:blip r:embed="rId2"/>
              </a:buBlip>
              <a:defRPr sz="1200"/>
            </a:lvl1pPr>
          </a:lstStyle>
          <a:p>
            <a:pPr>
              <a:defRPr/>
            </a:pPr>
            <a:endParaRPr lang="en-US"/>
          </a:p>
        </p:txBody>
      </p:sp>
      <p:sp>
        <p:nvSpPr>
          <p:cNvPr id="10445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20000"/>
              </a:spcBef>
              <a:buClr>
                <a:schemeClr val="hlink"/>
              </a:buClr>
              <a:buSzPct val="110000"/>
              <a:buFont typeface="Wingdings" pitchFamily="2" charset="2"/>
              <a:buBlip>
                <a:blip r:embed="rId2"/>
              </a:buBlip>
              <a:defRPr sz="1200"/>
            </a:lvl1pPr>
          </a:lstStyle>
          <a:p>
            <a:pPr>
              <a:defRPr/>
            </a:pPr>
            <a:endParaRPr lang="en-US"/>
          </a:p>
        </p:txBody>
      </p:sp>
      <p:sp>
        <p:nvSpPr>
          <p:cNvPr id="10445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20000"/>
              </a:spcBef>
              <a:buClr>
                <a:schemeClr val="hlink"/>
              </a:buClr>
              <a:buSzPct val="110000"/>
              <a:buFont typeface="Wingdings" pitchFamily="2" charset="2"/>
              <a:buBlip>
                <a:blip r:embed="rId2"/>
              </a:buBlip>
              <a:defRPr sz="1200"/>
            </a:lvl1pPr>
          </a:lstStyle>
          <a:p>
            <a:pPr>
              <a:defRPr/>
            </a:pPr>
            <a:endParaRPr lang="en-US"/>
          </a:p>
        </p:txBody>
      </p:sp>
      <p:sp>
        <p:nvSpPr>
          <p:cNvPr id="10445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20000"/>
              </a:spcBef>
              <a:buClr>
                <a:schemeClr val="hlink"/>
              </a:buClr>
              <a:buSzPct val="110000"/>
              <a:buFont typeface="Wingdings" pitchFamily="2" charset="2"/>
              <a:buBlip>
                <a:blip r:embed="rId2"/>
              </a:buBlip>
              <a:defRPr sz="1200"/>
            </a:lvl1pPr>
          </a:lstStyle>
          <a:p>
            <a:pPr>
              <a:defRPr/>
            </a:pPr>
            <a:fld id="{1B5EDEA0-2769-44BF-9690-160A13CE3AD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defRPr>
            </a:lvl1pPr>
          </a:lstStyle>
          <a:p>
            <a:pPr>
              <a:defRPr/>
            </a:pPr>
            <a:endParaRPr lang="en-US"/>
          </a:p>
        </p:txBody>
      </p:sp>
      <p:sp>
        <p:nvSpPr>
          <p:cNvPr id="481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defRPr>
            </a:lvl1pPr>
          </a:lstStyle>
          <a:p>
            <a:pPr>
              <a:defRPr/>
            </a:pPr>
            <a:endParaRPr lang="en-US"/>
          </a:p>
        </p:txBody>
      </p:sp>
      <p:sp>
        <p:nvSpPr>
          <p:cNvPr id="481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itchFamily="34" charset="0"/>
              </a:defRPr>
            </a:lvl1pPr>
          </a:lstStyle>
          <a:p>
            <a:pPr>
              <a:defRPr/>
            </a:pPr>
            <a:fld id="{770460A7-9EC2-429C-9466-BE8D742E5C6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F3C30DCB-86BC-4067-AA61-FA5CB2C54944}" type="slidenum">
              <a:rPr lang="en-US" smtClean="0"/>
              <a:pPr/>
              <a:t>1</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
        <p:nvSpPr>
          <p:cNvPr id="55300" name="Slide Number Placeholder 3"/>
          <p:cNvSpPr>
            <a:spLocks noGrp="1"/>
          </p:cNvSpPr>
          <p:nvPr>
            <p:ph type="sldNum" sz="quarter" idx="5"/>
          </p:nvPr>
        </p:nvSpPr>
        <p:spPr>
          <a:noFill/>
        </p:spPr>
        <p:txBody>
          <a:bodyPr/>
          <a:lstStyle/>
          <a:p>
            <a:fld id="{FF6CC42E-5A12-43BA-82A0-D9A648CD5B6E}"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smtClean="0"/>
          </a:p>
        </p:txBody>
      </p:sp>
      <p:sp>
        <p:nvSpPr>
          <p:cNvPr id="56324" name="Slide Number Placeholder 3"/>
          <p:cNvSpPr>
            <a:spLocks noGrp="1"/>
          </p:cNvSpPr>
          <p:nvPr>
            <p:ph type="sldNum" sz="quarter" idx="5"/>
          </p:nvPr>
        </p:nvSpPr>
        <p:spPr>
          <a:noFill/>
        </p:spPr>
        <p:txBody>
          <a:bodyPr/>
          <a:lstStyle/>
          <a:p>
            <a:fld id="{54F9BDAF-DB7B-4DD0-A3F2-175F5A34D826}"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C2DE605F-C869-434F-A047-59EA02B32C5B}"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p>
        </p:txBody>
      </p:sp>
      <p:sp>
        <p:nvSpPr>
          <p:cNvPr id="58372" name="Slide Number Placeholder 3"/>
          <p:cNvSpPr>
            <a:spLocks noGrp="1"/>
          </p:cNvSpPr>
          <p:nvPr>
            <p:ph type="sldNum" sz="quarter" idx="5"/>
          </p:nvPr>
        </p:nvSpPr>
        <p:spPr>
          <a:noFill/>
        </p:spPr>
        <p:txBody>
          <a:bodyPr/>
          <a:lstStyle/>
          <a:p>
            <a:fld id="{5C4377C9-7215-4285-85F5-B6C92DF61678}"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mtClean="0"/>
          </a:p>
        </p:txBody>
      </p:sp>
      <p:sp>
        <p:nvSpPr>
          <p:cNvPr id="59396" name="Slide Number Placeholder 3"/>
          <p:cNvSpPr>
            <a:spLocks noGrp="1"/>
          </p:cNvSpPr>
          <p:nvPr>
            <p:ph type="sldNum" sz="quarter" idx="5"/>
          </p:nvPr>
        </p:nvSpPr>
        <p:spPr>
          <a:noFill/>
        </p:spPr>
        <p:txBody>
          <a:bodyPr/>
          <a:lstStyle/>
          <a:p>
            <a:fld id="{93F110AC-10FB-4BF1-B258-D01105B479DC}"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fld id="{D21E0FB6-73CC-44F6-B6F1-7713291B6DDF}"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p>
        </p:txBody>
      </p:sp>
      <p:sp>
        <p:nvSpPr>
          <p:cNvPr id="61444" name="Slide Number Placeholder 3"/>
          <p:cNvSpPr>
            <a:spLocks noGrp="1"/>
          </p:cNvSpPr>
          <p:nvPr>
            <p:ph type="sldNum" sz="quarter" idx="5"/>
          </p:nvPr>
        </p:nvSpPr>
        <p:spPr>
          <a:noFill/>
        </p:spPr>
        <p:txBody>
          <a:bodyPr/>
          <a:lstStyle/>
          <a:p>
            <a:fld id="{104C4A1D-C921-4213-908E-E9618C8D62DC}"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p>
        </p:txBody>
      </p:sp>
      <p:sp>
        <p:nvSpPr>
          <p:cNvPr id="62468" name="Slide Number Placeholder 3"/>
          <p:cNvSpPr>
            <a:spLocks noGrp="1"/>
          </p:cNvSpPr>
          <p:nvPr>
            <p:ph type="sldNum" sz="quarter" idx="5"/>
          </p:nvPr>
        </p:nvSpPr>
        <p:spPr>
          <a:noFill/>
        </p:spPr>
        <p:txBody>
          <a:bodyPr/>
          <a:lstStyle/>
          <a:p>
            <a:fld id="{65F3FAFB-0820-439B-95B3-01255D27337C}" type="slidenum">
              <a:rPr lang="en-US" smtClean="0"/>
              <a:pPr/>
              <a:t>19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p>
        </p:txBody>
      </p:sp>
      <p:sp>
        <p:nvSpPr>
          <p:cNvPr id="63492" name="Slide Number Placeholder 3"/>
          <p:cNvSpPr>
            <a:spLocks noGrp="1"/>
          </p:cNvSpPr>
          <p:nvPr>
            <p:ph type="sldNum" sz="quarter" idx="5"/>
          </p:nvPr>
        </p:nvSpPr>
        <p:spPr>
          <a:noFill/>
        </p:spPr>
        <p:txBody>
          <a:bodyPr/>
          <a:lstStyle/>
          <a:p>
            <a:fld id="{B42605F7-7A5A-4229-B670-0B0548EA23FB}" type="slidenum">
              <a:rPr lang="en-US" smtClean="0"/>
              <a:pPr/>
              <a:t>20</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64516" name="Slide Number Placeholder 3"/>
          <p:cNvSpPr>
            <a:spLocks noGrp="1"/>
          </p:cNvSpPr>
          <p:nvPr>
            <p:ph type="sldNum" sz="quarter" idx="5"/>
          </p:nvPr>
        </p:nvSpPr>
        <p:spPr>
          <a:noFill/>
        </p:spPr>
        <p:txBody>
          <a:bodyPr/>
          <a:lstStyle/>
          <a:p>
            <a:fld id="{823A3783-CBD9-4CE9-B207-00EF462044AE}" type="slidenum">
              <a:rPr lang="en-US" smtClean="0"/>
              <a:pPr/>
              <a:t>21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F6F9F32-2CD3-4DD4-97D9-15593EFE18F1}" type="slidenum">
              <a:rPr lang="en-US" smtClean="0"/>
              <a:pPr/>
              <a:t>2</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mtClean="0"/>
          </a:p>
        </p:txBody>
      </p:sp>
      <p:sp>
        <p:nvSpPr>
          <p:cNvPr id="65540" name="Slide Number Placeholder 3"/>
          <p:cNvSpPr>
            <a:spLocks noGrp="1"/>
          </p:cNvSpPr>
          <p:nvPr>
            <p:ph type="sldNum" sz="quarter" idx="5"/>
          </p:nvPr>
        </p:nvSpPr>
        <p:spPr>
          <a:noFill/>
        </p:spPr>
        <p:txBody>
          <a:bodyPr/>
          <a:lstStyle/>
          <a:p>
            <a:fld id="{4AE8F03A-A1C6-4D8C-B5EC-8E6E8B3713BC}" type="slidenum">
              <a:rPr lang="en-US" smtClean="0"/>
              <a:pPr/>
              <a:t>22</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smtClean="0"/>
          </a:p>
        </p:txBody>
      </p:sp>
      <p:sp>
        <p:nvSpPr>
          <p:cNvPr id="66564" name="Slide Number Placeholder 3"/>
          <p:cNvSpPr>
            <a:spLocks noGrp="1"/>
          </p:cNvSpPr>
          <p:nvPr>
            <p:ph type="sldNum" sz="quarter" idx="5"/>
          </p:nvPr>
        </p:nvSpPr>
        <p:spPr>
          <a:noFill/>
        </p:spPr>
        <p:txBody>
          <a:bodyPr/>
          <a:lstStyle/>
          <a:p>
            <a:fld id="{87C8892E-F957-4776-AC9B-6A5E59E7ED08}" type="slidenum">
              <a:rPr lang="en-US" smtClean="0"/>
              <a:pPr/>
              <a:t>23</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p>
        </p:txBody>
      </p:sp>
      <p:sp>
        <p:nvSpPr>
          <p:cNvPr id="67588" name="Slide Number Placeholder 3"/>
          <p:cNvSpPr>
            <a:spLocks noGrp="1"/>
          </p:cNvSpPr>
          <p:nvPr>
            <p:ph type="sldNum" sz="quarter" idx="5"/>
          </p:nvPr>
        </p:nvSpPr>
        <p:spPr>
          <a:noFill/>
        </p:spPr>
        <p:txBody>
          <a:bodyPr/>
          <a:lstStyle/>
          <a:p>
            <a:fld id="{5B35A5D1-AA1E-4577-8D2F-BF217857BBF9}" type="slidenum">
              <a:rPr lang="en-US" smtClean="0"/>
              <a:pPr/>
              <a:t>25</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p>
        </p:txBody>
      </p:sp>
      <p:sp>
        <p:nvSpPr>
          <p:cNvPr id="68612" name="Slide Number Placeholder 3"/>
          <p:cNvSpPr>
            <a:spLocks noGrp="1"/>
          </p:cNvSpPr>
          <p:nvPr>
            <p:ph type="sldNum" sz="quarter" idx="5"/>
          </p:nvPr>
        </p:nvSpPr>
        <p:spPr>
          <a:noFill/>
        </p:spPr>
        <p:txBody>
          <a:bodyPr/>
          <a:lstStyle/>
          <a:p>
            <a:fld id="{3F58CB62-0B75-445F-B4D3-961E86B0CDE8}" type="slidenum">
              <a:rPr lang="en-US" smtClean="0"/>
              <a:pPr/>
              <a:t>26</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smtClean="0"/>
          </a:p>
        </p:txBody>
      </p:sp>
      <p:sp>
        <p:nvSpPr>
          <p:cNvPr id="71684" name="Slide Number Placeholder 3"/>
          <p:cNvSpPr>
            <a:spLocks noGrp="1"/>
          </p:cNvSpPr>
          <p:nvPr>
            <p:ph type="sldNum" sz="quarter" idx="5"/>
          </p:nvPr>
        </p:nvSpPr>
        <p:spPr>
          <a:noFill/>
        </p:spPr>
        <p:txBody>
          <a:bodyPr/>
          <a:lstStyle/>
          <a:p>
            <a:fld id="{9EF5D286-BC5C-481B-8D68-AAC99438B834}" type="slidenum">
              <a:rPr lang="en-US" smtClean="0"/>
              <a:pPr/>
              <a:t>27</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smtClean="0"/>
          </a:p>
        </p:txBody>
      </p:sp>
      <p:sp>
        <p:nvSpPr>
          <p:cNvPr id="73732" name="Slide Number Placeholder 3"/>
          <p:cNvSpPr>
            <a:spLocks noGrp="1"/>
          </p:cNvSpPr>
          <p:nvPr>
            <p:ph type="sldNum" sz="quarter" idx="5"/>
          </p:nvPr>
        </p:nvSpPr>
        <p:spPr>
          <a:noFill/>
        </p:spPr>
        <p:txBody>
          <a:bodyPr/>
          <a:lstStyle/>
          <a:p>
            <a:fld id="{933A5B03-BD8E-4975-B0E1-9989D2874B08}" type="slidenum">
              <a:rPr lang="en-US" smtClean="0"/>
              <a:pPr/>
              <a:t>28</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US" smtClean="0"/>
          </a:p>
        </p:txBody>
      </p:sp>
      <p:sp>
        <p:nvSpPr>
          <p:cNvPr id="74756" name="Slide Number Placeholder 3"/>
          <p:cNvSpPr>
            <a:spLocks noGrp="1"/>
          </p:cNvSpPr>
          <p:nvPr>
            <p:ph type="sldNum" sz="quarter" idx="5"/>
          </p:nvPr>
        </p:nvSpPr>
        <p:spPr>
          <a:noFill/>
        </p:spPr>
        <p:txBody>
          <a:bodyPr/>
          <a:lstStyle/>
          <a:p>
            <a:fld id="{D448E5F7-DEE1-4693-814F-DA9874C12E6A}" type="slidenum">
              <a:rPr lang="en-US" smtClean="0"/>
              <a:pPr/>
              <a:t>29</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smtClean="0"/>
          </a:p>
        </p:txBody>
      </p:sp>
      <p:sp>
        <p:nvSpPr>
          <p:cNvPr id="75780" name="Slide Number Placeholder 3"/>
          <p:cNvSpPr>
            <a:spLocks noGrp="1"/>
          </p:cNvSpPr>
          <p:nvPr>
            <p:ph type="sldNum" sz="quarter" idx="5"/>
          </p:nvPr>
        </p:nvSpPr>
        <p:spPr>
          <a:noFill/>
        </p:spPr>
        <p:txBody>
          <a:bodyPr/>
          <a:lstStyle/>
          <a:p>
            <a:fld id="{340FBFFD-3A1D-4638-BC98-5D33429A162D}" type="slidenum">
              <a:rPr lang="en-US" smtClean="0"/>
              <a:pPr/>
              <a:t>30</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fld id="{143A171D-5945-4218-A335-04B46D69C457}" type="slidenum">
              <a:rPr lang="en-US" smtClean="0"/>
              <a:pPr/>
              <a:t>31</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smtClean="0"/>
          </a:p>
        </p:txBody>
      </p:sp>
      <p:sp>
        <p:nvSpPr>
          <p:cNvPr id="77828" name="Slide Number Placeholder 3"/>
          <p:cNvSpPr>
            <a:spLocks noGrp="1"/>
          </p:cNvSpPr>
          <p:nvPr>
            <p:ph type="sldNum" sz="quarter" idx="5"/>
          </p:nvPr>
        </p:nvSpPr>
        <p:spPr>
          <a:noFill/>
        </p:spPr>
        <p:txBody>
          <a:bodyPr/>
          <a:lstStyle/>
          <a:p>
            <a:fld id="{9D80A4E6-7C7A-4F7D-8270-D91CF9A5A099}" type="slidenum">
              <a:rPr lang="en-US" smtClean="0"/>
              <a:pPr/>
              <a:t>32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06B3301-62C7-434C-90D2-F92485DC65EC}" type="slidenum">
              <a:rPr lang="en-US" smtClean="0"/>
              <a:pPr/>
              <a:t>3</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smtClean="0"/>
          </a:p>
        </p:txBody>
      </p:sp>
      <p:sp>
        <p:nvSpPr>
          <p:cNvPr id="78852" name="Slide Number Placeholder 3"/>
          <p:cNvSpPr>
            <a:spLocks noGrp="1"/>
          </p:cNvSpPr>
          <p:nvPr>
            <p:ph type="sldNum" sz="quarter" idx="5"/>
          </p:nvPr>
        </p:nvSpPr>
        <p:spPr>
          <a:noFill/>
        </p:spPr>
        <p:txBody>
          <a:bodyPr/>
          <a:lstStyle/>
          <a:p>
            <a:fld id="{EE0B74A9-E3EC-4217-A4AD-C4D1CAB00AB0}" type="slidenum">
              <a:rPr lang="en-US" smtClean="0"/>
              <a:pPr/>
              <a:t>33</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375FA8-2B7F-4C4C-A760-D8D189CA5AE4}" type="slidenum">
              <a:rPr lang="en-US"/>
              <a:pPr/>
              <a:t>34</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p>
        </p:txBody>
      </p:sp>
      <p:sp>
        <p:nvSpPr>
          <p:cNvPr id="46084" name="Slide Number Placeholder 3"/>
          <p:cNvSpPr>
            <a:spLocks noGrp="1"/>
          </p:cNvSpPr>
          <p:nvPr>
            <p:ph type="sldNum" sz="quarter" idx="5"/>
          </p:nvPr>
        </p:nvSpPr>
        <p:spPr>
          <a:noFill/>
        </p:spPr>
        <p:txBody>
          <a:bodyPr/>
          <a:lstStyle/>
          <a:p>
            <a:fld id="{CAF231DD-542B-46D7-969D-3551AEB4F1B4}"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335A9DE-F786-4F91-92C5-02C0ED214E16}" type="slidenum">
              <a:rPr lang="en-US" smtClean="0"/>
              <a:pPr/>
              <a:t>5</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19F4EF9B-092B-42A0-A0C2-E8132AE0F64F}" type="slidenum">
              <a:rPr lang="en-US" smtClean="0"/>
              <a:pPr/>
              <a:t>6</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52228" name="Slide Number Placeholder 3"/>
          <p:cNvSpPr>
            <a:spLocks noGrp="1"/>
          </p:cNvSpPr>
          <p:nvPr>
            <p:ph type="sldNum" sz="quarter" idx="5"/>
          </p:nvPr>
        </p:nvSpPr>
        <p:spPr>
          <a:noFill/>
        </p:spPr>
        <p:txBody>
          <a:bodyPr/>
          <a:lstStyle/>
          <a:p>
            <a:fld id="{1324BDFD-9731-41F9-A216-40DE64615C7A}"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Slide Number Placeholder 3"/>
          <p:cNvSpPr>
            <a:spLocks noGrp="1"/>
          </p:cNvSpPr>
          <p:nvPr>
            <p:ph type="sldNum" sz="quarter" idx="5"/>
          </p:nvPr>
        </p:nvSpPr>
        <p:spPr>
          <a:noFill/>
        </p:spPr>
        <p:txBody>
          <a:bodyPr/>
          <a:lstStyle/>
          <a:p>
            <a:fld id="{91E6A2A9-35DC-4EB2-9A70-5AAF8B86E199}"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p>
        </p:txBody>
      </p:sp>
      <p:sp>
        <p:nvSpPr>
          <p:cNvPr id="54276" name="Slide Number Placeholder 3"/>
          <p:cNvSpPr>
            <a:spLocks noGrp="1"/>
          </p:cNvSpPr>
          <p:nvPr>
            <p:ph type="sldNum" sz="quarter" idx="5"/>
          </p:nvPr>
        </p:nvSpPr>
        <p:spPr>
          <a:noFill/>
        </p:spPr>
        <p:txBody>
          <a:bodyPr/>
          <a:lstStyle/>
          <a:p>
            <a:fld id="{5DBE0503-7ECA-4B03-9DDA-2070D87766C7}"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t>Copyright © 2011 Pearson Education, Inc. Publishing as Prentice Hall </a:t>
            </a:r>
          </a:p>
        </p:txBody>
      </p:sp>
      <p:sp>
        <p:nvSpPr>
          <p:cNvPr id="5" name="Rectangle 3"/>
          <p:cNvSpPr>
            <a:spLocks noGrp="1" noChangeArrowheads="1"/>
          </p:cNvSpPr>
          <p:nvPr>
            <p:ph type="sldNum" sz="quarter" idx="11"/>
          </p:nvPr>
        </p:nvSpPr>
        <p:spPr>
          <a:ln/>
        </p:spPr>
        <p:txBody>
          <a:bodyPr/>
          <a:lstStyle>
            <a:lvl1pPr>
              <a:defRPr/>
            </a:lvl1pPr>
          </a:lstStyle>
          <a:p>
            <a:pPr>
              <a:defRPr/>
            </a:pPr>
            <a:fld id="{862007B3-1F2F-4462-AECD-0CD4F6D01D0A}"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r>
              <a:rPr lang="en-US"/>
              <a:t>Chapter 1</a:t>
            </a:r>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t>Copyright © 2011 Pearson Education, Inc. Publishing as Prentice Hall </a:t>
            </a:r>
          </a:p>
        </p:txBody>
      </p:sp>
      <p:sp>
        <p:nvSpPr>
          <p:cNvPr id="5" name="Rectangle 3"/>
          <p:cNvSpPr>
            <a:spLocks noGrp="1" noChangeArrowheads="1"/>
          </p:cNvSpPr>
          <p:nvPr>
            <p:ph type="sldNum" sz="quarter" idx="11"/>
          </p:nvPr>
        </p:nvSpPr>
        <p:spPr>
          <a:ln/>
        </p:spPr>
        <p:txBody>
          <a:bodyPr/>
          <a:lstStyle>
            <a:lvl1pPr>
              <a:defRPr/>
            </a:lvl1pPr>
          </a:lstStyle>
          <a:p>
            <a:pPr>
              <a:defRPr/>
            </a:pPr>
            <a:fld id="{05FBE453-02A5-4801-980F-65EF4B15CC65}"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r>
              <a:rPr lang="en-US"/>
              <a:t>Chapter 1</a:t>
            </a:r>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r>
              <a:rPr lang="en-US"/>
              <a:t>Copyright © 2011 Pearson Education, Inc. Publishing as Prentice Hall </a:t>
            </a:r>
          </a:p>
        </p:txBody>
      </p:sp>
      <p:sp>
        <p:nvSpPr>
          <p:cNvPr id="4" name="Rectangle 3"/>
          <p:cNvSpPr>
            <a:spLocks noGrp="1" noChangeArrowheads="1"/>
          </p:cNvSpPr>
          <p:nvPr>
            <p:ph type="sldNum" sz="quarter" idx="11"/>
          </p:nvPr>
        </p:nvSpPr>
        <p:spPr>
          <a:ln/>
        </p:spPr>
        <p:txBody>
          <a:bodyPr/>
          <a:lstStyle>
            <a:lvl1pPr>
              <a:defRPr/>
            </a:lvl1pPr>
          </a:lstStyle>
          <a:p>
            <a:pPr>
              <a:defRPr/>
            </a:pPr>
            <a:fld id="{0587A784-EA9D-4649-8B55-584347BFEA95}"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r>
              <a:rPr lang="en-US"/>
              <a:t>Chapter 1</a:t>
            </a:r>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n-US"/>
              <a:t>Copyright © 2011 Pearson Education, Inc. Publishing as Prentice Hall </a:t>
            </a:r>
          </a:p>
        </p:txBody>
      </p:sp>
      <p:sp>
        <p:nvSpPr>
          <p:cNvPr id="3" name="Rectangle 3"/>
          <p:cNvSpPr>
            <a:spLocks noGrp="1" noChangeArrowheads="1"/>
          </p:cNvSpPr>
          <p:nvPr>
            <p:ph type="sldNum" sz="quarter" idx="11"/>
          </p:nvPr>
        </p:nvSpPr>
        <p:spPr>
          <a:ln/>
        </p:spPr>
        <p:txBody>
          <a:bodyPr/>
          <a:lstStyle>
            <a:lvl1pPr>
              <a:defRPr/>
            </a:lvl1pPr>
          </a:lstStyle>
          <a:p>
            <a:pPr>
              <a:defRPr/>
            </a:pPr>
            <a:fld id="{037E6EC9-1A0C-4EA0-AE2C-00E831365E78}"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r>
              <a:rPr lang="en-US"/>
              <a:t>Chapter 1</a:t>
            </a:r>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US"/>
              <a:t>Copyright © 2011 Pearson Education, Inc. Publishing as Prentice Hall </a:t>
            </a:r>
          </a:p>
        </p:txBody>
      </p:sp>
      <p:sp>
        <p:nvSpPr>
          <p:cNvPr id="6" name="Rectangle 3"/>
          <p:cNvSpPr>
            <a:spLocks noGrp="1" noChangeArrowheads="1"/>
          </p:cNvSpPr>
          <p:nvPr>
            <p:ph type="sldNum" sz="quarter" idx="11"/>
          </p:nvPr>
        </p:nvSpPr>
        <p:spPr>
          <a:ln/>
        </p:spPr>
        <p:txBody>
          <a:bodyPr/>
          <a:lstStyle>
            <a:lvl1pPr>
              <a:defRPr/>
            </a:lvl1pPr>
          </a:lstStyle>
          <a:p>
            <a:pPr>
              <a:defRPr/>
            </a:pPr>
            <a:fld id="{59035D43-5C51-477A-90EA-6052F041844B}"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r>
              <a:rPr lang="en-US"/>
              <a:t>Chapter 1</a:t>
            </a:r>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t>Copyright © 2011 Pearson Education, Inc. Publishing as Prentice Hall </a:t>
            </a:r>
          </a:p>
        </p:txBody>
      </p:sp>
      <p:sp>
        <p:nvSpPr>
          <p:cNvPr id="5" name="Rectangle 3"/>
          <p:cNvSpPr>
            <a:spLocks noGrp="1" noChangeArrowheads="1"/>
          </p:cNvSpPr>
          <p:nvPr>
            <p:ph type="sldNum" sz="quarter" idx="11"/>
          </p:nvPr>
        </p:nvSpPr>
        <p:spPr>
          <a:ln/>
        </p:spPr>
        <p:txBody>
          <a:bodyPr/>
          <a:lstStyle>
            <a:lvl1pPr>
              <a:defRPr/>
            </a:lvl1pPr>
          </a:lstStyle>
          <a:p>
            <a:pPr>
              <a:defRPr/>
            </a:pPr>
            <a:fld id="{31F062EC-3E9E-40DD-B9CA-72071A83376E}"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r>
              <a:rPr lang="en-US"/>
              <a:t>Chapter 1</a:t>
            </a:r>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t>Copyright © 2011 Pearson Education, Inc. Publishing as Prentice Hall </a:t>
            </a:r>
          </a:p>
        </p:txBody>
      </p:sp>
      <p:sp>
        <p:nvSpPr>
          <p:cNvPr id="5" name="Rectangle 3"/>
          <p:cNvSpPr>
            <a:spLocks noGrp="1" noChangeArrowheads="1"/>
          </p:cNvSpPr>
          <p:nvPr>
            <p:ph type="sldNum" sz="quarter" idx="11"/>
          </p:nvPr>
        </p:nvSpPr>
        <p:spPr>
          <a:ln/>
        </p:spPr>
        <p:txBody>
          <a:bodyPr/>
          <a:lstStyle>
            <a:lvl1pPr>
              <a:defRPr/>
            </a:lvl1pPr>
          </a:lstStyle>
          <a:p>
            <a:pPr>
              <a:defRPr/>
            </a:pPr>
            <a:fld id="{3DF75A5A-00FE-4FF0-971D-C5D24F85E14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r>
              <a:rPr lang="en-US"/>
              <a:t>Chapter 1</a:t>
            </a:r>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22" name="Rectangle 2"/>
          <p:cNvSpPr>
            <a:spLocks noGrp="1" noChangeArrowheads="1"/>
          </p:cNvSpPr>
          <p:nvPr>
            <p:ph type="ftr" sz="quarter" idx="3"/>
          </p:nvPr>
        </p:nvSpPr>
        <p:spPr bwMode="auto">
          <a:xfrm>
            <a:off x="1905000" y="6248400"/>
            <a:ext cx="510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r>
              <a:rPr lang="en-US"/>
              <a:t>Copyright © 2011 Pearson Education, Inc. Publishing as Prentice Hall </a:t>
            </a:r>
          </a:p>
        </p:txBody>
      </p:sp>
      <p:sp>
        <p:nvSpPr>
          <p:cNvPr id="286723"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593A0773-E0E6-4F83-B2CA-D1B4A77F2A4B}" type="slidenum">
              <a:rPr lang="en-US"/>
              <a:pPr>
                <a:defRPr/>
              </a:pPr>
              <a:t>‹#›</a:t>
            </a:fld>
            <a:endParaRPr lang="en-US"/>
          </a:p>
        </p:txBody>
      </p:sp>
      <p:grpSp>
        <p:nvGrpSpPr>
          <p:cNvPr id="1028" name="Group 4"/>
          <p:cNvGrpSpPr>
            <a:grpSpLocks/>
          </p:cNvGrpSpPr>
          <p:nvPr/>
        </p:nvGrpSpPr>
        <p:grpSpPr bwMode="auto">
          <a:xfrm>
            <a:off x="0" y="0"/>
            <a:ext cx="9144000" cy="546100"/>
            <a:chOff x="0" y="0"/>
            <a:chExt cx="5760" cy="344"/>
          </a:xfrm>
        </p:grpSpPr>
        <p:sp>
          <p:nvSpPr>
            <p:cNvPr id="286725"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286726"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sz="2400">
                <a:latin typeface="Times New Roman" pitchFamily="18" charset="0"/>
              </a:endParaRPr>
            </a:p>
          </p:txBody>
        </p:sp>
        <p:sp>
          <p:nvSpPr>
            <p:cNvPr id="286727"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a:solidFill>
                  <a:schemeClr val="hlink"/>
                </a:solidFill>
              </a:endParaRPr>
            </a:p>
          </p:txBody>
        </p:sp>
        <p:sp>
          <p:nvSpPr>
            <p:cNvPr id="286728"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a:solidFill>
                  <a:schemeClr val="hlink"/>
                </a:solidFill>
              </a:endParaRPr>
            </a:p>
          </p:txBody>
        </p:sp>
        <p:sp>
          <p:nvSpPr>
            <p:cNvPr id="286729"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a:solidFill>
                  <a:schemeClr val="accent2"/>
                </a:solidFill>
              </a:endParaRPr>
            </a:p>
          </p:txBody>
        </p:sp>
        <p:sp>
          <p:nvSpPr>
            <p:cNvPr id="286730"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a:solidFill>
                  <a:schemeClr val="hlink"/>
                </a:solidFill>
              </a:endParaRPr>
            </a:p>
          </p:txBody>
        </p:sp>
        <p:sp>
          <p:nvSpPr>
            <p:cNvPr id="286731"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286732"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a:solidFill>
                  <a:schemeClr val="accent2"/>
                </a:solidFill>
              </a:endParaRPr>
            </a:p>
          </p:txBody>
        </p:sp>
        <p:sp>
          <p:nvSpPr>
            <p:cNvPr id="286733"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36"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r>
              <a:rPr lang="en-US"/>
              <a:t>Chapter 1</a:t>
            </a:r>
          </a:p>
        </p:txBody>
      </p:sp>
      <p:sp>
        <p:nvSpPr>
          <p:cNvPr id="286737" name="Rectangle 17"/>
          <p:cNvSpPr>
            <a:spLocks noChangeArrowheads="1"/>
          </p:cNvSpPr>
          <p:nvPr userDrawn="1"/>
        </p:nvSpPr>
        <p:spPr bwMode="auto">
          <a:xfrm>
            <a:off x="3276600" y="6153150"/>
            <a:ext cx="2895600" cy="476250"/>
          </a:xfrm>
          <a:prstGeom prst="rect">
            <a:avLst/>
          </a:prstGeom>
          <a:noFill/>
          <a:ln w="9525">
            <a:noFill/>
            <a:miter lim="800000"/>
            <a:headEnd/>
            <a:tailEnd/>
          </a:ln>
          <a:effectLst/>
        </p:spPr>
        <p:txBody>
          <a:bodyPr anchor="b"/>
          <a:lstStyle/>
          <a:p>
            <a:pPr algn="ctr">
              <a:defRPr/>
            </a:pPr>
            <a:endParaRPr lang="en-US" sz="1400">
              <a:solidFill>
                <a:srgbClr val="000000"/>
              </a:solidFill>
              <a:effectLst>
                <a:outerShdw blurRad="38100" dist="38100" dir="2700000" algn="tl">
                  <a:srgbClr val="C0C0C0"/>
                </a:outerShdw>
              </a:effectLst>
            </a:endParaRP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Lst>
  <p:transition>
    <p:zoom/>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990600" y="4495800"/>
            <a:ext cx="7086600" cy="1752600"/>
          </a:xfrm>
        </p:spPr>
        <p:txBody>
          <a:bodyPr/>
          <a:lstStyle/>
          <a:p>
            <a:pPr eaLnBrk="1" hangingPunct="1"/>
            <a:r>
              <a:rPr lang="en-US" sz="3600" b="1" smtClean="0"/>
              <a:t>Chapter 1 </a:t>
            </a:r>
          </a:p>
          <a:p>
            <a:pPr eaLnBrk="1" hangingPunct="1"/>
            <a:r>
              <a:rPr lang="en-US" sz="3600" b="1" smtClean="0"/>
              <a:t>The Systems Development Environment</a:t>
            </a:r>
          </a:p>
        </p:txBody>
      </p:sp>
      <p:sp>
        <p:nvSpPr>
          <p:cNvPr id="2051" name="Rectangle 8"/>
          <p:cNvSpPr>
            <a:spLocks noChangeArrowheads="1"/>
          </p:cNvSpPr>
          <p:nvPr/>
        </p:nvSpPr>
        <p:spPr bwMode="auto">
          <a:xfrm>
            <a:off x="838200" y="457200"/>
            <a:ext cx="7467600" cy="3429000"/>
          </a:xfrm>
          <a:prstGeom prst="rect">
            <a:avLst/>
          </a:prstGeom>
          <a:noFill/>
          <a:ln w="9525">
            <a:noFill/>
            <a:miter lim="800000"/>
            <a:headEnd/>
            <a:tailEnd/>
          </a:ln>
        </p:spPr>
        <p:txBody>
          <a:bodyPr anchor="b"/>
          <a:lstStyle/>
          <a:p>
            <a:pPr algn="ctr">
              <a:lnSpc>
                <a:spcPct val="75000"/>
              </a:lnSpc>
            </a:pPr>
            <a:endParaRPr lang="en-US" sz="4000" b="1" dirty="0">
              <a:solidFill>
                <a:schemeClr val="tx2"/>
              </a:solidFill>
            </a:endParaRPr>
          </a:p>
          <a:p>
            <a:pPr algn="ctr">
              <a:lnSpc>
                <a:spcPct val="75000"/>
              </a:lnSpc>
            </a:pPr>
            <a:endParaRPr lang="en-US" sz="4000" b="1" dirty="0">
              <a:solidFill>
                <a:schemeClr val="tx2"/>
              </a:solidFill>
            </a:endParaRPr>
          </a:p>
          <a:p>
            <a:pPr algn="ctr"/>
            <a:r>
              <a:rPr lang="en-US" sz="4000" b="1" dirty="0">
                <a:solidFill>
                  <a:schemeClr val="tx2"/>
                </a:solidFill>
              </a:rPr>
              <a:t>Modern Systems Analysis</a:t>
            </a:r>
            <a:br>
              <a:rPr lang="en-US" sz="4000" b="1" dirty="0">
                <a:solidFill>
                  <a:schemeClr val="tx2"/>
                </a:solidFill>
              </a:rPr>
            </a:br>
            <a:r>
              <a:rPr lang="en-US" sz="4000" b="1" dirty="0">
                <a:solidFill>
                  <a:schemeClr val="tx2"/>
                </a:solidFill>
              </a:rPr>
              <a:t>and Design</a:t>
            </a:r>
            <a:br>
              <a:rPr lang="en-US" sz="4000" b="1" dirty="0">
                <a:solidFill>
                  <a:schemeClr val="tx2"/>
                </a:solidFill>
              </a:rPr>
            </a:br>
            <a:r>
              <a:rPr lang="en-US" sz="4000" b="1" dirty="0">
                <a:solidFill>
                  <a:schemeClr val="tx2"/>
                </a:solidFill>
              </a:rPr>
              <a:t/>
            </a:r>
            <a:br>
              <a:rPr lang="en-US" sz="4000" b="1" dirty="0">
                <a:solidFill>
                  <a:schemeClr val="tx2"/>
                </a:solidFill>
              </a:rPr>
            </a:br>
            <a:endParaRPr lang="en-US" sz="2800" b="1" dirty="0">
              <a:solidFill>
                <a:schemeClr val="tx2"/>
              </a:solidFill>
            </a:endParaRP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1"/>
          </p:nvPr>
        </p:nvSpPr>
        <p:spPr>
          <a:noFill/>
        </p:spPr>
        <p:txBody>
          <a:bodyPr/>
          <a:lstStyle/>
          <a:p>
            <a:fld id="{C1F0506C-A5BD-46C3-BC1A-8F9760946F59}" type="slidenum">
              <a:rPr lang="en-US" smtClean="0"/>
              <a:pPr/>
              <a:t>10</a:t>
            </a:fld>
            <a:endParaRPr lang="en-US" smtClean="0"/>
          </a:p>
        </p:txBody>
      </p:sp>
      <p:sp>
        <p:nvSpPr>
          <p:cNvPr id="14339" name="Rectangle 2"/>
          <p:cNvSpPr>
            <a:spLocks noGrp="1" noChangeArrowheads="1"/>
          </p:cNvSpPr>
          <p:nvPr>
            <p:ph type="title"/>
          </p:nvPr>
        </p:nvSpPr>
        <p:spPr/>
        <p:txBody>
          <a:bodyPr/>
          <a:lstStyle/>
          <a:p>
            <a:pPr eaLnBrk="1" hangingPunct="1"/>
            <a:r>
              <a:rPr lang="en-US" sz="4000" smtClean="0"/>
              <a:t>Systems Development Life Cycle (SDLC) (Cont.)</a:t>
            </a:r>
          </a:p>
        </p:txBody>
      </p:sp>
      <p:sp>
        <p:nvSpPr>
          <p:cNvPr id="14340" name="Rectangle 3"/>
          <p:cNvSpPr>
            <a:spLocks noGrp="1" noChangeArrowheads="1"/>
          </p:cNvSpPr>
          <p:nvPr>
            <p:ph type="body" idx="1"/>
          </p:nvPr>
        </p:nvSpPr>
        <p:spPr/>
        <p:txBody>
          <a:bodyPr/>
          <a:lstStyle/>
          <a:p>
            <a:pPr algn="just" eaLnBrk="1" hangingPunct="1"/>
            <a:r>
              <a:rPr lang="en-US" b="1" dirty="0" smtClean="0"/>
              <a:t>Physical design</a:t>
            </a:r>
            <a:r>
              <a:rPr lang="en-US" dirty="0" smtClean="0"/>
              <a:t> – the logical specifications of the system from logical design are </a:t>
            </a:r>
            <a:r>
              <a:rPr lang="en-US" u="sng" dirty="0" smtClean="0"/>
              <a:t>transformed into the technology-specific details </a:t>
            </a:r>
            <a:r>
              <a:rPr lang="en-US" dirty="0" smtClean="0"/>
              <a:t>from which all programming and system construction can be accomplished</a:t>
            </a: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1"/>
          </p:nvPr>
        </p:nvSpPr>
        <p:spPr>
          <a:noFill/>
        </p:spPr>
        <p:txBody>
          <a:bodyPr/>
          <a:lstStyle/>
          <a:p>
            <a:fld id="{36E37CC2-A50D-4DF9-BF45-EAAA820CA836}" type="slidenum">
              <a:rPr lang="en-US" smtClean="0"/>
              <a:pPr/>
              <a:t>11</a:t>
            </a:fld>
            <a:endParaRPr lang="en-US" smtClean="0"/>
          </a:p>
        </p:txBody>
      </p:sp>
      <p:sp>
        <p:nvSpPr>
          <p:cNvPr id="15363" name="Rectangle 2"/>
          <p:cNvSpPr>
            <a:spLocks noGrp="1" noChangeArrowheads="1"/>
          </p:cNvSpPr>
          <p:nvPr>
            <p:ph type="title"/>
          </p:nvPr>
        </p:nvSpPr>
        <p:spPr/>
        <p:txBody>
          <a:bodyPr/>
          <a:lstStyle/>
          <a:p>
            <a:pPr eaLnBrk="1" hangingPunct="1"/>
            <a:r>
              <a:rPr lang="en-US" sz="4000" smtClean="0"/>
              <a:t>Systems Development Life Cycle (SDLC) (Cont.)</a:t>
            </a:r>
          </a:p>
        </p:txBody>
      </p:sp>
      <p:sp>
        <p:nvSpPr>
          <p:cNvPr id="15364" name="Rectangle 3"/>
          <p:cNvSpPr>
            <a:spLocks noGrp="1" noChangeArrowheads="1"/>
          </p:cNvSpPr>
          <p:nvPr>
            <p:ph type="body" idx="1"/>
          </p:nvPr>
        </p:nvSpPr>
        <p:spPr/>
        <p:txBody>
          <a:bodyPr/>
          <a:lstStyle/>
          <a:p>
            <a:pPr algn="just" eaLnBrk="1" hangingPunct="1"/>
            <a:r>
              <a:rPr lang="en-US" b="1" dirty="0" smtClean="0"/>
              <a:t>Implementation</a:t>
            </a:r>
            <a:r>
              <a:rPr lang="en-US" dirty="0" smtClean="0"/>
              <a:t> – the information system is coded, tested, installed and supported in the organization</a:t>
            </a:r>
          </a:p>
          <a:p>
            <a:pPr algn="just" eaLnBrk="1" hangingPunct="1"/>
            <a:r>
              <a:rPr lang="en-US" b="1" dirty="0" smtClean="0"/>
              <a:t>Maintenance</a:t>
            </a:r>
            <a:r>
              <a:rPr lang="en-US" dirty="0" smtClean="0"/>
              <a:t> – an information system is systematically repaired and improved</a:t>
            </a:r>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2"/>
          <p:cNvSpPr>
            <a:spLocks noGrp="1"/>
          </p:cNvSpPr>
          <p:nvPr>
            <p:ph type="sldNum" sz="quarter" idx="11"/>
          </p:nvPr>
        </p:nvSpPr>
        <p:spPr>
          <a:noFill/>
        </p:spPr>
        <p:txBody>
          <a:bodyPr/>
          <a:lstStyle/>
          <a:p>
            <a:fld id="{5573A85C-4DB7-4C0A-B1B5-9DB21C4737CC}" type="slidenum">
              <a:rPr lang="en-US" smtClean="0"/>
              <a:pPr/>
              <a:t>12</a:t>
            </a:fld>
            <a:endParaRPr lang="en-US" smtClean="0"/>
          </a:p>
        </p:txBody>
      </p:sp>
      <p:pic>
        <p:nvPicPr>
          <p:cNvPr id="16387" name="Picture 6" descr="Noname.jpg"/>
          <p:cNvPicPr>
            <a:picLocks noChangeAspect="1"/>
          </p:cNvPicPr>
          <p:nvPr/>
        </p:nvPicPr>
        <p:blipFill>
          <a:blip r:embed="rId3"/>
          <a:srcRect/>
          <a:stretch>
            <a:fillRect/>
          </a:stretch>
        </p:blipFill>
        <p:spPr bwMode="auto">
          <a:xfrm>
            <a:off x="762000" y="938213"/>
            <a:ext cx="7620000" cy="4981575"/>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1"/>
          </p:nvPr>
        </p:nvSpPr>
        <p:spPr>
          <a:xfrm>
            <a:off x="5257800" y="1397000"/>
            <a:ext cx="3810000" cy="584200"/>
          </a:xfrm>
          <a:noFill/>
        </p:spPr>
        <p:txBody>
          <a:bodyPr>
            <a:spAutoFit/>
          </a:bodyPr>
          <a:lstStyle/>
          <a:p>
            <a:pPr algn="l"/>
            <a:r>
              <a:rPr lang="en-US" sz="1600" b="1" smtClean="0">
                <a:latin typeface="Arial" charset="0"/>
              </a:rPr>
              <a:t>FIGURE 1-8</a:t>
            </a:r>
          </a:p>
          <a:p>
            <a:pPr algn="l"/>
            <a:r>
              <a:rPr lang="en-US" sz="1600" smtClean="0">
                <a:latin typeface="Arial" charset="0"/>
              </a:rPr>
              <a:t>The heart of systems development</a:t>
            </a:r>
          </a:p>
        </p:txBody>
      </p:sp>
      <p:sp>
        <p:nvSpPr>
          <p:cNvPr id="17411" name="Rectangle 2"/>
          <p:cNvSpPr>
            <a:spLocks noGrp="1" noChangeArrowheads="1"/>
          </p:cNvSpPr>
          <p:nvPr>
            <p:ph type="title"/>
          </p:nvPr>
        </p:nvSpPr>
        <p:spPr>
          <a:xfrm>
            <a:off x="76200" y="457200"/>
            <a:ext cx="8991600" cy="838200"/>
          </a:xfrm>
        </p:spPr>
        <p:txBody>
          <a:bodyPr/>
          <a:lstStyle/>
          <a:p>
            <a:pPr eaLnBrk="1" hangingPunct="1"/>
            <a:r>
              <a:rPr lang="en-US" sz="3200" smtClean="0"/>
              <a:t>The Heart of the Systems Development Process</a:t>
            </a:r>
          </a:p>
        </p:txBody>
      </p:sp>
      <p:sp>
        <p:nvSpPr>
          <p:cNvPr id="17412" name="Text Box 6"/>
          <p:cNvSpPr txBox="1">
            <a:spLocks noChangeArrowheads="1"/>
          </p:cNvSpPr>
          <p:nvPr/>
        </p:nvSpPr>
        <p:spPr bwMode="auto">
          <a:xfrm>
            <a:off x="914400" y="5622925"/>
            <a:ext cx="7467600" cy="701675"/>
          </a:xfrm>
          <a:prstGeom prst="rect">
            <a:avLst/>
          </a:prstGeom>
          <a:noFill/>
          <a:ln w="9525">
            <a:noFill/>
            <a:miter lim="800000"/>
            <a:headEnd/>
            <a:tailEnd/>
          </a:ln>
        </p:spPr>
        <p:txBody>
          <a:bodyPr>
            <a:spAutoFit/>
          </a:bodyPr>
          <a:lstStyle/>
          <a:p>
            <a:pPr>
              <a:spcBef>
                <a:spcPct val="20000"/>
              </a:spcBef>
              <a:buClr>
                <a:schemeClr val="hlink"/>
              </a:buClr>
              <a:buSzPct val="110000"/>
              <a:buFont typeface="Wingdings" pitchFamily="2" charset="2"/>
              <a:buNone/>
            </a:pPr>
            <a:r>
              <a:rPr lang="en-US" sz="2000"/>
              <a:t>Current practice combines analysis, design, and implementation into a single iterative and parallel process of activities.</a:t>
            </a:r>
          </a:p>
        </p:txBody>
      </p:sp>
      <p:pic>
        <p:nvPicPr>
          <p:cNvPr id="17413" name="Picture 8" descr="Noname.jpg"/>
          <p:cNvPicPr>
            <a:picLocks noChangeAspect="1"/>
          </p:cNvPicPr>
          <p:nvPr/>
        </p:nvPicPr>
        <p:blipFill>
          <a:blip r:embed="rId3"/>
          <a:srcRect/>
          <a:stretch>
            <a:fillRect/>
          </a:stretch>
        </p:blipFill>
        <p:spPr bwMode="auto">
          <a:xfrm>
            <a:off x="57150" y="1828800"/>
            <a:ext cx="4438650" cy="3424238"/>
          </a:xfrm>
          <a:prstGeom prst="rect">
            <a:avLst/>
          </a:prstGeom>
          <a:noFill/>
          <a:ln w="9525">
            <a:noFill/>
            <a:miter lim="800000"/>
            <a:headEnd/>
            <a:tailEnd/>
          </a:ln>
        </p:spPr>
      </p:pic>
      <p:sp>
        <p:nvSpPr>
          <p:cNvPr id="17414" name="Rectangle 9"/>
          <p:cNvSpPr>
            <a:spLocks noChangeArrowheads="1"/>
          </p:cNvSpPr>
          <p:nvPr/>
        </p:nvSpPr>
        <p:spPr bwMode="auto">
          <a:xfrm>
            <a:off x="228600" y="1320800"/>
            <a:ext cx="3657600" cy="584200"/>
          </a:xfrm>
          <a:prstGeom prst="rect">
            <a:avLst/>
          </a:prstGeom>
          <a:noFill/>
          <a:ln w="9525">
            <a:noFill/>
            <a:miter lim="800000"/>
            <a:headEnd/>
            <a:tailEnd/>
          </a:ln>
        </p:spPr>
        <p:txBody>
          <a:bodyPr>
            <a:spAutoFit/>
          </a:bodyPr>
          <a:lstStyle/>
          <a:p>
            <a:r>
              <a:rPr lang="en-US" sz="1600" b="1"/>
              <a:t>FIGURE 1-7</a:t>
            </a:r>
          </a:p>
          <a:p>
            <a:r>
              <a:rPr lang="en-US" sz="1600"/>
              <a:t>The analysis–design–code–test loop</a:t>
            </a:r>
          </a:p>
        </p:txBody>
      </p:sp>
      <p:pic>
        <p:nvPicPr>
          <p:cNvPr id="17415" name="Picture 10" descr="Noname.jpg"/>
          <p:cNvPicPr>
            <a:picLocks noChangeAspect="1"/>
          </p:cNvPicPr>
          <p:nvPr/>
        </p:nvPicPr>
        <p:blipFill>
          <a:blip r:embed="rId4"/>
          <a:srcRect/>
          <a:stretch>
            <a:fillRect/>
          </a:stretch>
        </p:blipFill>
        <p:spPr bwMode="auto">
          <a:xfrm>
            <a:off x="4465638" y="1981200"/>
            <a:ext cx="4602162" cy="37338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1"/>
          </p:nvPr>
        </p:nvSpPr>
        <p:spPr>
          <a:noFill/>
        </p:spPr>
        <p:txBody>
          <a:bodyPr/>
          <a:lstStyle/>
          <a:p>
            <a:fld id="{B083B193-79A4-409E-B689-4D202D5F69A2}" type="slidenum">
              <a:rPr lang="en-US" smtClean="0"/>
              <a:pPr/>
              <a:t>14</a:t>
            </a:fld>
            <a:endParaRPr lang="en-US" smtClean="0"/>
          </a:p>
        </p:txBody>
      </p:sp>
      <p:sp>
        <p:nvSpPr>
          <p:cNvPr id="18435" name="Rectangle 4"/>
          <p:cNvSpPr>
            <a:spLocks noGrp="1" noChangeArrowheads="1"/>
          </p:cNvSpPr>
          <p:nvPr>
            <p:ph type="title"/>
          </p:nvPr>
        </p:nvSpPr>
        <p:spPr/>
        <p:txBody>
          <a:bodyPr/>
          <a:lstStyle/>
          <a:p>
            <a:pPr eaLnBrk="1" hangingPunct="1"/>
            <a:r>
              <a:rPr lang="en-US" smtClean="0"/>
              <a:t>Traditional Waterfall SDLC</a:t>
            </a:r>
          </a:p>
        </p:txBody>
      </p:sp>
      <p:sp>
        <p:nvSpPr>
          <p:cNvPr id="18436" name="Text Box 6"/>
          <p:cNvSpPr txBox="1">
            <a:spLocks noChangeArrowheads="1"/>
          </p:cNvSpPr>
          <p:nvPr/>
        </p:nvSpPr>
        <p:spPr bwMode="auto">
          <a:xfrm>
            <a:off x="6400800" y="2743200"/>
            <a:ext cx="2438400" cy="1616075"/>
          </a:xfrm>
          <a:prstGeom prst="rect">
            <a:avLst/>
          </a:prstGeom>
          <a:noFill/>
          <a:ln w="9525">
            <a:noFill/>
            <a:miter lim="800000"/>
            <a:headEnd/>
            <a:tailEnd/>
          </a:ln>
        </p:spPr>
        <p:txBody>
          <a:bodyPr>
            <a:spAutoFit/>
          </a:bodyPr>
          <a:lstStyle/>
          <a:p>
            <a:pPr>
              <a:spcBef>
                <a:spcPct val="20000"/>
              </a:spcBef>
              <a:buClr>
                <a:schemeClr val="hlink"/>
              </a:buClr>
              <a:buSzPct val="110000"/>
              <a:buFont typeface="Wingdings" pitchFamily="2" charset="2"/>
              <a:buNone/>
            </a:pPr>
            <a:r>
              <a:rPr lang="en-US" sz="2000"/>
              <a:t>One phase begins when another completes, with little backtracking and looping.</a:t>
            </a:r>
          </a:p>
        </p:txBody>
      </p:sp>
      <p:pic>
        <p:nvPicPr>
          <p:cNvPr id="18437" name="Picture 7" descr="Noname.jpg"/>
          <p:cNvPicPr>
            <a:picLocks noChangeAspect="1"/>
          </p:cNvPicPr>
          <p:nvPr/>
        </p:nvPicPr>
        <p:blipFill>
          <a:blip r:embed="rId3"/>
          <a:srcRect/>
          <a:stretch>
            <a:fillRect/>
          </a:stretch>
        </p:blipFill>
        <p:spPr bwMode="auto">
          <a:xfrm>
            <a:off x="533400" y="1514475"/>
            <a:ext cx="5619750" cy="4810125"/>
          </a:xfrm>
          <a:prstGeom prst="rect">
            <a:avLst/>
          </a:prstGeom>
          <a:noFill/>
          <a:ln w="9525">
            <a:noFill/>
            <a:miter lim="800000"/>
            <a:headEnd/>
            <a:tailEnd/>
          </a:ln>
        </p:spPr>
      </p:pic>
      <p:sp>
        <p:nvSpPr>
          <p:cNvPr id="18438" name="Rectangle 8"/>
          <p:cNvSpPr>
            <a:spLocks noChangeArrowheads="1"/>
          </p:cNvSpPr>
          <p:nvPr/>
        </p:nvSpPr>
        <p:spPr bwMode="auto">
          <a:xfrm>
            <a:off x="685800" y="4876800"/>
            <a:ext cx="2819400" cy="584200"/>
          </a:xfrm>
          <a:prstGeom prst="rect">
            <a:avLst/>
          </a:prstGeom>
          <a:noFill/>
          <a:ln w="9525">
            <a:noFill/>
            <a:miter lim="800000"/>
            <a:headEnd/>
            <a:tailEnd/>
          </a:ln>
        </p:spPr>
        <p:txBody>
          <a:bodyPr>
            <a:spAutoFit/>
          </a:bodyPr>
          <a:lstStyle/>
          <a:p>
            <a:r>
              <a:rPr lang="en-US" sz="1600" b="1"/>
              <a:t>FIGURE 1-9</a:t>
            </a:r>
          </a:p>
          <a:p>
            <a:r>
              <a:rPr lang="en-US" sz="1600"/>
              <a:t>A traditional waterfall SDLC</a:t>
            </a:r>
          </a:p>
        </p:txBody>
      </p: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1"/>
          </p:nvPr>
        </p:nvSpPr>
        <p:spPr>
          <a:noFill/>
        </p:spPr>
        <p:txBody>
          <a:bodyPr/>
          <a:lstStyle/>
          <a:p>
            <a:fld id="{157A87CA-3EE6-48FD-8551-681F7A092B8C}" type="slidenum">
              <a:rPr lang="en-US" smtClean="0"/>
              <a:pPr/>
              <a:t>15</a:t>
            </a:fld>
            <a:endParaRPr lang="en-US" smtClean="0"/>
          </a:p>
        </p:txBody>
      </p:sp>
      <p:sp>
        <p:nvSpPr>
          <p:cNvPr id="19459" name="Rectangle 2"/>
          <p:cNvSpPr>
            <a:spLocks noGrp="1" noChangeArrowheads="1"/>
          </p:cNvSpPr>
          <p:nvPr>
            <p:ph type="title"/>
          </p:nvPr>
        </p:nvSpPr>
        <p:spPr/>
        <p:txBody>
          <a:bodyPr/>
          <a:lstStyle/>
          <a:p>
            <a:pPr eaLnBrk="1" hangingPunct="1"/>
            <a:r>
              <a:rPr lang="en-US" sz="4000" smtClean="0"/>
              <a:t>Problems with Waterfall Approach</a:t>
            </a:r>
          </a:p>
        </p:txBody>
      </p:sp>
      <p:sp>
        <p:nvSpPr>
          <p:cNvPr id="19460" name="Rectangle 3"/>
          <p:cNvSpPr>
            <a:spLocks noGrp="1" noChangeArrowheads="1"/>
          </p:cNvSpPr>
          <p:nvPr>
            <p:ph type="body" idx="1"/>
          </p:nvPr>
        </p:nvSpPr>
        <p:spPr>
          <a:xfrm>
            <a:off x="457200" y="1828800"/>
            <a:ext cx="8229600" cy="4038600"/>
          </a:xfrm>
        </p:spPr>
        <p:txBody>
          <a:bodyPr/>
          <a:lstStyle/>
          <a:p>
            <a:pPr algn="just" eaLnBrk="1" hangingPunct="1"/>
            <a:r>
              <a:rPr lang="en-US" dirty="0" smtClean="0"/>
              <a:t>System requirements “locked in” after being determined (can't change)</a:t>
            </a:r>
          </a:p>
          <a:p>
            <a:pPr algn="just" eaLnBrk="1" hangingPunct="1"/>
            <a:r>
              <a:rPr lang="en-US" dirty="0" smtClean="0"/>
              <a:t>Limited user involvement (only in requirements phase)</a:t>
            </a:r>
          </a:p>
          <a:p>
            <a:pPr algn="just" eaLnBrk="1" hangingPunct="1"/>
            <a:r>
              <a:rPr lang="en-US" dirty="0" smtClean="0"/>
              <a:t>Too much focus on milestone deadlines of SDLC phases to the detriment of sound development practices</a:t>
            </a:r>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1"/>
          </p:nvPr>
        </p:nvSpPr>
        <p:spPr>
          <a:noFill/>
        </p:spPr>
        <p:txBody>
          <a:bodyPr/>
          <a:lstStyle/>
          <a:p>
            <a:fld id="{2D74D832-C281-4442-AC0D-BAB00D1321CB}" type="slidenum">
              <a:rPr lang="en-US" smtClean="0"/>
              <a:pPr/>
              <a:t>16</a:t>
            </a:fld>
            <a:endParaRPr lang="en-US" smtClean="0"/>
          </a:p>
        </p:txBody>
      </p:sp>
      <p:sp>
        <p:nvSpPr>
          <p:cNvPr id="20483" name="Rectangle 2"/>
          <p:cNvSpPr>
            <a:spLocks noGrp="1" noChangeArrowheads="1"/>
          </p:cNvSpPr>
          <p:nvPr>
            <p:ph type="title"/>
          </p:nvPr>
        </p:nvSpPr>
        <p:spPr/>
        <p:txBody>
          <a:bodyPr/>
          <a:lstStyle/>
          <a:p>
            <a:pPr eaLnBrk="1" hangingPunct="1"/>
            <a:r>
              <a:rPr lang="en-US" sz="4000" smtClean="0"/>
              <a:t>Different Approaches to Improving Development</a:t>
            </a:r>
          </a:p>
        </p:txBody>
      </p:sp>
      <p:sp>
        <p:nvSpPr>
          <p:cNvPr id="20484" name="Rectangle 3"/>
          <p:cNvSpPr>
            <a:spLocks noGrp="1" noChangeArrowheads="1"/>
          </p:cNvSpPr>
          <p:nvPr>
            <p:ph type="body" idx="1"/>
          </p:nvPr>
        </p:nvSpPr>
        <p:spPr>
          <a:xfrm>
            <a:off x="457200" y="1981200"/>
            <a:ext cx="8686800" cy="4648200"/>
          </a:xfrm>
        </p:spPr>
        <p:txBody>
          <a:bodyPr/>
          <a:lstStyle/>
          <a:p>
            <a:pPr eaLnBrk="1" hangingPunct="1"/>
            <a:r>
              <a:rPr lang="en-US" sz="3600" dirty="0" smtClean="0"/>
              <a:t>Prototyping</a:t>
            </a:r>
          </a:p>
          <a:p>
            <a:pPr eaLnBrk="1" hangingPunct="1"/>
            <a:r>
              <a:rPr lang="en-US" sz="3600" dirty="0" smtClean="0"/>
              <a:t>CASE Tools</a:t>
            </a:r>
          </a:p>
          <a:p>
            <a:pPr eaLnBrk="1" hangingPunct="1"/>
            <a:r>
              <a:rPr lang="en-US" sz="3600" dirty="0" smtClean="0"/>
              <a:t>Joint Application Design (JAD)</a:t>
            </a:r>
          </a:p>
          <a:p>
            <a:pPr eaLnBrk="1" hangingPunct="1"/>
            <a:r>
              <a:rPr lang="en-US" sz="3600" dirty="0" smtClean="0"/>
              <a:t>Rapid Application Development (RAD)</a:t>
            </a:r>
          </a:p>
          <a:p>
            <a:pPr eaLnBrk="1" hangingPunct="1"/>
            <a:r>
              <a:rPr lang="en-US" sz="3600" dirty="0" smtClean="0"/>
              <a:t>Agile Methodologies</a:t>
            </a:r>
          </a:p>
          <a:p>
            <a:pPr eaLnBrk="1" hangingPunct="1"/>
            <a:r>
              <a:rPr lang="en-US" sz="3600" dirty="0" err="1" smtClean="0"/>
              <a:t>eXtreme</a:t>
            </a:r>
            <a:r>
              <a:rPr lang="en-US" sz="3600" dirty="0" smtClean="0"/>
              <a:t> Programming</a:t>
            </a:r>
          </a:p>
          <a:p>
            <a:pPr eaLnBrk="1" hangingPunct="1"/>
            <a:r>
              <a:rPr lang="en-US" sz="3600" dirty="0" smtClean="0"/>
              <a:t>Rational Unified Process (RUP)</a:t>
            </a:r>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Prototyping</a:t>
            </a:r>
          </a:p>
        </p:txBody>
      </p:sp>
      <p:sp>
        <p:nvSpPr>
          <p:cNvPr id="21507" name="Content Placeholder 2"/>
          <p:cNvSpPr>
            <a:spLocks noGrp="1"/>
          </p:cNvSpPr>
          <p:nvPr>
            <p:ph idx="1"/>
          </p:nvPr>
        </p:nvSpPr>
        <p:spPr/>
        <p:txBody>
          <a:bodyPr/>
          <a:lstStyle/>
          <a:p>
            <a:pPr>
              <a:lnSpc>
                <a:spcPct val="80000"/>
              </a:lnSpc>
            </a:pPr>
            <a:r>
              <a:rPr lang="en-US" altLang="ar-SA" dirty="0" smtClean="0">
                <a:solidFill>
                  <a:srgbClr val="080912"/>
                </a:solidFill>
              </a:rPr>
              <a:t>Prototyping</a:t>
            </a:r>
          </a:p>
          <a:p>
            <a:pPr lvl="1">
              <a:lnSpc>
                <a:spcPct val="80000"/>
              </a:lnSpc>
            </a:pPr>
            <a:r>
              <a:rPr lang="en-US" altLang="ar-SA" sz="2400" dirty="0" smtClean="0"/>
              <a:t>Is a form of </a:t>
            </a:r>
            <a:r>
              <a:rPr lang="en-US" altLang="ar-SA" sz="2400" dirty="0" smtClean="0">
                <a:solidFill>
                  <a:srgbClr val="FF0000"/>
                </a:solidFill>
              </a:rPr>
              <a:t>R</a:t>
            </a:r>
            <a:r>
              <a:rPr lang="en-US" altLang="ar-SA" sz="2400" dirty="0" smtClean="0"/>
              <a:t>apid </a:t>
            </a:r>
            <a:r>
              <a:rPr lang="en-US" altLang="ar-SA" sz="2400" dirty="0" smtClean="0">
                <a:solidFill>
                  <a:srgbClr val="FF0000"/>
                </a:solidFill>
              </a:rPr>
              <a:t>A</a:t>
            </a:r>
            <a:r>
              <a:rPr lang="en-US" altLang="ar-SA" sz="2400" dirty="0" smtClean="0"/>
              <a:t>pplication </a:t>
            </a:r>
            <a:r>
              <a:rPr lang="en-US" altLang="ar-SA" sz="2400" dirty="0" smtClean="0">
                <a:solidFill>
                  <a:srgbClr val="FF0000"/>
                </a:solidFill>
              </a:rPr>
              <a:t>D</a:t>
            </a:r>
            <a:r>
              <a:rPr lang="en-US" altLang="ar-SA" sz="2400" dirty="0" smtClean="0"/>
              <a:t>evelopment.</a:t>
            </a:r>
          </a:p>
          <a:p>
            <a:pPr lvl="1">
              <a:lnSpc>
                <a:spcPct val="80000"/>
              </a:lnSpc>
            </a:pPr>
            <a:r>
              <a:rPr lang="en-US" altLang="ar-SA" sz="2400" dirty="0" smtClean="0"/>
              <a:t>Building a scaled-down working version of the system</a:t>
            </a:r>
          </a:p>
          <a:p>
            <a:pPr lvl="1">
              <a:lnSpc>
                <a:spcPct val="80000"/>
              </a:lnSpc>
            </a:pPr>
            <a:r>
              <a:rPr lang="en-US" altLang="ar-SA" sz="2400" dirty="0" smtClean="0"/>
              <a:t>Advantages:</a:t>
            </a:r>
          </a:p>
          <a:p>
            <a:pPr lvl="2">
              <a:lnSpc>
                <a:spcPct val="80000"/>
              </a:lnSpc>
            </a:pPr>
            <a:r>
              <a:rPr lang="en-US" altLang="ar-SA" sz="2000" dirty="0" smtClean="0"/>
              <a:t>Users are involved in design</a:t>
            </a:r>
          </a:p>
          <a:p>
            <a:pPr lvl="2">
              <a:lnSpc>
                <a:spcPct val="80000"/>
              </a:lnSpc>
            </a:pPr>
            <a:r>
              <a:rPr lang="en-US" altLang="ar-SA" sz="2000" dirty="0" smtClean="0"/>
              <a:t>Captures requirements in concrete form</a:t>
            </a:r>
            <a:endParaRPr lang="en-US" dirty="0" smtClean="0"/>
          </a:p>
        </p:txBody>
      </p:sp>
      <p:sp>
        <p:nvSpPr>
          <p:cNvPr id="21508" name="Slide Number Placeholder 3"/>
          <p:cNvSpPr>
            <a:spLocks noGrp="1"/>
          </p:cNvSpPr>
          <p:nvPr>
            <p:ph type="sldNum" sz="quarter" idx="11"/>
          </p:nvPr>
        </p:nvSpPr>
        <p:spPr>
          <a:noFill/>
        </p:spPr>
        <p:txBody>
          <a:bodyPr/>
          <a:lstStyle/>
          <a:p>
            <a:fld id="{15444AB4-8C1C-4184-AAFB-04F75399B75C}" type="slidenum">
              <a:rPr lang="en-US" smtClean="0"/>
              <a:pPr/>
              <a:t>17</a:t>
            </a:fld>
            <a:endParaRPr lang="en-US" smtClean="0"/>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descr="FIG01_11"/>
          <p:cNvPicPr>
            <a:picLocks noChangeAspect="1" noChangeArrowheads="1"/>
          </p:cNvPicPr>
          <p:nvPr/>
        </p:nvPicPr>
        <p:blipFill>
          <a:blip r:embed="rId2"/>
          <a:srcRect/>
          <a:stretch>
            <a:fillRect/>
          </a:stretch>
        </p:blipFill>
        <p:spPr bwMode="auto">
          <a:xfrm>
            <a:off x="228600" y="1219200"/>
            <a:ext cx="8818563" cy="5410200"/>
          </a:xfrm>
          <a:prstGeom prst="rect">
            <a:avLst/>
          </a:prstGeom>
          <a:noFill/>
          <a:ln w="9525">
            <a:noFill/>
            <a:miter lim="800000"/>
            <a:headEnd/>
            <a:tailEnd/>
          </a:ln>
        </p:spPr>
      </p:pic>
      <p:sp>
        <p:nvSpPr>
          <p:cNvPr id="29699" name="Rectangle 4"/>
          <p:cNvSpPr>
            <a:spLocks noGrp="1" noChangeArrowheads="1"/>
          </p:cNvSpPr>
          <p:nvPr>
            <p:ph type="title"/>
          </p:nvPr>
        </p:nvSpPr>
        <p:spPr>
          <a:xfrm>
            <a:off x="457200" y="457200"/>
            <a:ext cx="8229600" cy="727075"/>
          </a:xfrm>
        </p:spPr>
        <p:txBody>
          <a:bodyPr/>
          <a:lstStyle/>
          <a:p>
            <a:pPr eaLnBrk="1" hangingPunct="1"/>
            <a:r>
              <a:rPr lang="en-US" sz="4000" smtClean="0"/>
              <a:t>Prototyping (Cont.)</a:t>
            </a:r>
          </a:p>
        </p:txBody>
      </p:sp>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1"/>
          </p:nvPr>
        </p:nvSpPr>
        <p:spPr>
          <a:noFill/>
        </p:spPr>
        <p:txBody>
          <a:bodyPr/>
          <a:lstStyle/>
          <a:p>
            <a:fld id="{5A56C4B8-F44E-437A-82C0-6BE071F393E6}" type="slidenum">
              <a:rPr lang="en-US" smtClean="0"/>
              <a:pPr/>
              <a:t>19</a:t>
            </a:fld>
            <a:endParaRPr lang="en-US" smtClean="0"/>
          </a:p>
        </p:txBody>
      </p:sp>
      <p:sp>
        <p:nvSpPr>
          <p:cNvPr id="22531" name="Rectangle 2"/>
          <p:cNvSpPr>
            <a:spLocks noGrp="1" noChangeArrowheads="1"/>
          </p:cNvSpPr>
          <p:nvPr>
            <p:ph type="title"/>
          </p:nvPr>
        </p:nvSpPr>
        <p:spPr/>
        <p:txBody>
          <a:bodyPr/>
          <a:lstStyle/>
          <a:p>
            <a:pPr eaLnBrk="1" hangingPunct="1"/>
            <a:r>
              <a:rPr lang="en-US" sz="4000" smtClean="0"/>
              <a:t>Computer-Aided Software Engineering (CASE) Tools</a:t>
            </a:r>
          </a:p>
        </p:txBody>
      </p:sp>
      <p:sp>
        <p:nvSpPr>
          <p:cNvPr id="22532" name="Rectangle 3"/>
          <p:cNvSpPr>
            <a:spLocks noGrp="1" noChangeArrowheads="1"/>
          </p:cNvSpPr>
          <p:nvPr>
            <p:ph type="body" idx="1"/>
          </p:nvPr>
        </p:nvSpPr>
        <p:spPr/>
        <p:txBody>
          <a:bodyPr/>
          <a:lstStyle/>
          <a:p>
            <a:pPr algn="just" eaLnBrk="1" hangingPunct="1">
              <a:lnSpc>
                <a:spcPct val="90000"/>
              </a:lnSpc>
            </a:pPr>
            <a:r>
              <a:rPr lang="en-US" dirty="0" smtClean="0"/>
              <a:t>Diagramming tools enable graphical representation.</a:t>
            </a:r>
          </a:p>
          <a:p>
            <a:pPr algn="just" eaLnBrk="1" hangingPunct="1">
              <a:lnSpc>
                <a:spcPct val="90000"/>
              </a:lnSpc>
            </a:pPr>
            <a:r>
              <a:rPr lang="en-US" dirty="0" smtClean="0"/>
              <a:t>Computer displays and report generators help prototype how systems “look and feel”.</a:t>
            </a:r>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Slide Number Placeholder 4"/>
          <p:cNvSpPr>
            <a:spLocks noGrp="1"/>
          </p:cNvSpPr>
          <p:nvPr>
            <p:ph type="sldNum" sz="quarter" idx="11"/>
          </p:nvPr>
        </p:nvSpPr>
        <p:spPr>
          <a:noFill/>
        </p:spPr>
        <p:txBody>
          <a:bodyPr/>
          <a:lstStyle/>
          <a:p>
            <a:fld id="{67F4C79E-30CF-424C-B109-4B66D7399928}" type="slidenum">
              <a:rPr lang="en-US" smtClean="0"/>
              <a:pPr/>
              <a:t>2</a:t>
            </a:fld>
            <a:endParaRPr lang="en-US" smtClean="0"/>
          </a:p>
        </p:txBody>
      </p:sp>
      <p:sp>
        <p:nvSpPr>
          <p:cNvPr id="3075" name="Rectangle 2"/>
          <p:cNvSpPr>
            <a:spLocks noGrp="1" noChangeArrowheads="1"/>
          </p:cNvSpPr>
          <p:nvPr>
            <p:ph type="title"/>
          </p:nvPr>
        </p:nvSpPr>
        <p:spPr/>
        <p:txBody>
          <a:bodyPr/>
          <a:lstStyle/>
          <a:p>
            <a:pPr eaLnBrk="1" hangingPunct="1"/>
            <a:r>
              <a:rPr lang="en-US" smtClean="0"/>
              <a:t>Learning Objectives</a:t>
            </a:r>
          </a:p>
        </p:txBody>
      </p:sp>
      <p:sp>
        <p:nvSpPr>
          <p:cNvPr id="3076" name="Rectangle 3"/>
          <p:cNvSpPr>
            <a:spLocks noGrp="1" noChangeArrowheads="1"/>
          </p:cNvSpPr>
          <p:nvPr>
            <p:ph type="body" idx="1"/>
          </p:nvPr>
        </p:nvSpPr>
        <p:spPr>
          <a:xfrm>
            <a:off x="457200" y="1981200"/>
            <a:ext cx="8229600" cy="4114800"/>
          </a:xfrm>
        </p:spPr>
        <p:txBody>
          <a:bodyPr/>
          <a:lstStyle/>
          <a:p>
            <a:pPr eaLnBrk="1" hangingPunct="1">
              <a:lnSpc>
                <a:spcPct val="90000"/>
              </a:lnSpc>
              <a:buClr>
                <a:srgbClr val="BA2212"/>
              </a:buClr>
              <a:buFont typeface="Wingdings" pitchFamily="2" charset="2"/>
              <a:buChar char="ü"/>
            </a:pPr>
            <a:r>
              <a:rPr lang="en-US" sz="2400" dirty="0" smtClean="0"/>
              <a:t>Define information systems analysis and design.</a:t>
            </a:r>
          </a:p>
          <a:p>
            <a:pPr eaLnBrk="1" hangingPunct="1">
              <a:lnSpc>
                <a:spcPct val="90000"/>
              </a:lnSpc>
              <a:buClr>
                <a:srgbClr val="BA2212"/>
              </a:buClr>
              <a:buFont typeface="Wingdings" pitchFamily="2" charset="2"/>
              <a:buChar char="ü"/>
            </a:pPr>
            <a:r>
              <a:rPr lang="en-US" sz="2400" dirty="0" smtClean="0"/>
              <a:t>Describe the information Systems Development Life Cycle (SDLC).</a:t>
            </a:r>
          </a:p>
          <a:p>
            <a:pPr eaLnBrk="1" hangingPunct="1">
              <a:lnSpc>
                <a:spcPct val="90000"/>
              </a:lnSpc>
              <a:buClr>
                <a:srgbClr val="BA2212"/>
              </a:buClr>
              <a:buFont typeface="Wingdings" pitchFamily="2" charset="2"/>
              <a:buChar char="ü"/>
            </a:pPr>
            <a:r>
              <a:rPr lang="en-US" sz="2400" dirty="0" smtClean="0"/>
              <a:t>Explain Rapid Application Development (RAD), prototyping, Computer Aided Software Engineering (</a:t>
            </a:r>
            <a:r>
              <a:rPr lang="en-US" sz="2400" dirty="0" smtClean="0"/>
              <a:t>CASE).</a:t>
            </a:r>
            <a:endParaRPr lang="en-US" sz="2400" dirty="0" smtClean="0"/>
          </a:p>
          <a:p>
            <a:pPr eaLnBrk="1" hangingPunct="1">
              <a:lnSpc>
                <a:spcPct val="90000"/>
              </a:lnSpc>
              <a:buClr>
                <a:srgbClr val="BA2212"/>
              </a:buClr>
              <a:buFont typeface="Wingdings" pitchFamily="2" charset="2"/>
              <a:buChar char="ü"/>
            </a:pPr>
            <a:r>
              <a:rPr lang="en-US" sz="2400" dirty="0" smtClean="0"/>
              <a:t>Describe agile methodologies and </a:t>
            </a:r>
            <a:r>
              <a:rPr lang="en-US" sz="2400" dirty="0" err="1" smtClean="0"/>
              <a:t>eXtreme</a:t>
            </a:r>
            <a:r>
              <a:rPr lang="en-US" sz="2400" dirty="0" smtClean="0"/>
              <a:t> programming.</a:t>
            </a:r>
          </a:p>
          <a:p>
            <a:pPr eaLnBrk="1" hangingPunct="1">
              <a:lnSpc>
                <a:spcPct val="90000"/>
              </a:lnSpc>
              <a:buClr>
                <a:srgbClr val="BA2212"/>
              </a:buClr>
              <a:buFont typeface="Wingdings" pitchFamily="2" charset="2"/>
              <a:buChar char="ü"/>
            </a:pPr>
            <a:r>
              <a:rPr lang="en-US" sz="2400" dirty="0" smtClean="0"/>
              <a:t>Explain Object Oriented Analysis and Design and the Rational Unified Process (RUP).</a:t>
            </a:r>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1"/>
          </p:nvPr>
        </p:nvSpPr>
        <p:spPr>
          <a:noFill/>
        </p:spPr>
        <p:txBody>
          <a:bodyPr/>
          <a:lstStyle/>
          <a:p>
            <a:fld id="{E039D9DA-8A23-4BB0-A8B6-70CE00C6D283}" type="slidenum">
              <a:rPr lang="en-US" smtClean="0"/>
              <a:pPr/>
              <a:t>20</a:t>
            </a:fld>
            <a:endParaRPr lang="en-US" smtClean="0"/>
          </a:p>
        </p:txBody>
      </p:sp>
      <p:sp>
        <p:nvSpPr>
          <p:cNvPr id="23555" name="Rectangle 2"/>
          <p:cNvSpPr>
            <a:spLocks noGrp="1" noChangeArrowheads="1"/>
          </p:cNvSpPr>
          <p:nvPr>
            <p:ph type="title"/>
          </p:nvPr>
        </p:nvSpPr>
        <p:spPr/>
        <p:txBody>
          <a:bodyPr/>
          <a:lstStyle/>
          <a:p>
            <a:pPr eaLnBrk="1" hangingPunct="1"/>
            <a:r>
              <a:rPr lang="en-US" sz="4000" smtClean="0"/>
              <a:t>Computer-Aided Software Engineering (CASE) Tools (Cont.)</a:t>
            </a:r>
          </a:p>
        </p:txBody>
      </p:sp>
      <p:sp>
        <p:nvSpPr>
          <p:cNvPr id="23556" name="Rectangle 3"/>
          <p:cNvSpPr>
            <a:spLocks noGrp="1" noChangeArrowheads="1"/>
          </p:cNvSpPr>
          <p:nvPr>
            <p:ph type="body" idx="1"/>
          </p:nvPr>
        </p:nvSpPr>
        <p:spPr/>
        <p:txBody>
          <a:bodyPr/>
          <a:lstStyle/>
          <a:p>
            <a:pPr algn="just" eaLnBrk="1" hangingPunct="1">
              <a:lnSpc>
                <a:spcPct val="80000"/>
              </a:lnSpc>
            </a:pPr>
            <a:r>
              <a:rPr lang="en-US" dirty="0" smtClean="0"/>
              <a:t>Analysis tools automatically check for consistency in diagrams, forms, and reports.</a:t>
            </a:r>
          </a:p>
          <a:p>
            <a:pPr algn="just" eaLnBrk="1" hangingPunct="1">
              <a:lnSpc>
                <a:spcPct val="80000"/>
              </a:lnSpc>
            </a:pPr>
            <a:r>
              <a:rPr lang="en-US" dirty="0" smtClean="0"/>
              <a:t>A central repository provides integrated storage of diagrams, reports, and project management specifications.</a:t>
            </a:r>
          </a:p>
        </p:txBody>
      </p:sp>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1"/>
          </p:nvPr>
        </p:nvSpPr>
        <p:spPr>
          <a:noFill/>
        </p:spPr>
        <p:txBody>
          <a:bodyPr/>
          <a:lstStyle/>
          <a:p>
            <a:fld id="{2AFC9DD6-608C-4405-B90B-439EA3577C65}" type="slidenum">
              <a:rPr lang="en-US" smtClean="0"/>
              <a:pPr/>
              <a:t>21</a:t>
            </a:fld>
            <a:endParaRPr lang="en-US" smtClean="0"/>
          </a:p>
        </p:txBody>
      </p:sp>
      <p:sp>
        <p:nvSpPr>
          <p:cNvPr id="24579" name="Rectangle 2"/>
          <p:cNvSpPr>
            <a:spLocks noGrp="1" noChangeArrowheads="1"/>
          </p:cNvSpPr>
          <p:nvPr>
            <p:ph type="title"/>
          </p:nvPr>
        </p:nvSpPr>
        <p:spPr/>
        <p:txBody>
          <a:bodyPr/>
          <a:lstStyle/>
          <a:p>
            <a:pPr eaLnBrk="1" hangingPunct="1"/>
            <a:r>
              <a:rPr lang="en-US" sz="4000" smtClean="0"/>
              <a:t>Computer-Aided Software Engineering (CASE) Tools (Cont.)</a:t>
            </a:r>
          </a:p>
        </p:txBody>
      </p:sp>
      <p:sp>
        <p:nvSpPr>
          <p:cNvPr id="24580" name="Rectangle 3"/>
          <p:cNvSpPr>
            <a:spLocks noGrp="1" noChangeArrowheads="1"/>
          </p:cNvSpPr>
          <p:nvPr>
            <p:ph type="body" idx="1"/>
          </p:nvPr>
        </p:nvSpPr>
        <p:spPr/>
        <p:txBody>
          <a:bodyPr/>
          <a:lstStyle/>
          <a:p>
            <a:pPr algn="just" eaLnBrk="1" hangingPunct="1">
              <a:lnSpc>
                <a:spcPct val="80000"/>
              </a:lnSpc>
            </a:pPr>
            <a:r>
              <a:rPr lang="en-US" dirty="0" smtClean="0"/>
              <a:t>Documentation generators standardize technical and user documentation.</a:t>
            </a:r>
          </a:p>
          <a:p>
            <a:pPr algn="just" eaLnBrk="1" hangingPunct="1">
              <a:lnSpc>
                <a:spcPct val="80000"/>
              </a:lnSpc>
            </a:pPr>
            <a:r>
              <a:rPr lang="en-US" dirty="0" smtClean="0"/>
              <a:t>Code generators enable automatic generation of programs and database code directly from design documents, diagrams, forms, and reports.</a:t>
            </a:r>
          </a:p>
        </p:txBody>
      </p:sp>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1"/>
          </p:nvPr>
        </p:nvSpPr>
        <p:spPr>
          <a:noFill/>
        </p:spPr>
        <p:txBody>
          <a:bodyPr/>
          <a:lstStyle/>
          <a:p>
            <a:fld id="{6716481A-6734-4760-A73B-5D5D9C2C3A5F}" type="slidenum">
              <a:rPr lang="en-US" smtClean="0"/>
              <a:pPr/>
              <a:t>22</a:t>
            </a:fld>
            <a:endParaRPr lang="en-US" smtClean="0"/>
          </a:p>
        </p:txBody>
      </p:sp>
      <p:sp>
        <p:nvSpPr>
          <p:cNvPr id="25603" name="Rectangle 2"/>
          <p:cNvSpPr>
            <a:spLocks noGrp="1" noChangeArrowheads="1"/>
          </p:cNvSpPr>
          <p:nvPr>
            <p:ph type="title"/>
          </p:nvPr>
        </p:nvSpPr>
        <p:spPr>
          <a:xfrm>
            <a:off x="381000" y="228600"/>
            <a:ext cx="8229600" cy="1371600"/>
          </a:xfrm>
        </p:spPr>
        <p:txBody>
          <a:bodyPr/>
          <a:lstStyle/>
          <a:p>
            <a:pPr eaLnBrk="1" hangingPunct="1"/>
            <a:r>
              <a:rPr lang="en-US" smtClean="0"/>
              <a:t>CASE Tools (Cont.)</a:t>
            </a:r>
          </a:p>
        </p:txBody>
      </p:sp>
      <p:pic>
        <p:nvPicPr>
          <p:cNvPr id="25604" name="Picture 8" descr="Noname.jpg"/>
          <p:cNvPicPr>
            <a:picLocks noChangeAspect="1"/>
          </p:cNvPicPr>
          <p:nvPr/>
        </p:nvPicPr>
        <p:blipFill>
          <a:blip r:embed="rId3"/>
          <a:srcRect/>
          <a:stretch>
            <a:fillRect/>
          </a:stretch>
        </p:blipFill>
        <p:spPr bwMode="auto">
          <a:xfrm>
            <a:off x="533400" y="1366838"/>
            <a:ext cx="5867400" cy="4576762"/>
          </a:xfrm>
          <a:prstGeom prst="rect">
            <a:avLst/>
          </a:prstGeom>
          <a:noFill/>
          <a:ln w="9525">
            <a:noFill/>
            <a:miter lim="800000"/>
            <a:headEnd/>
            <a:tailEnd/>
          </a:ln>
        </p:spPr>
      </p:pic>
      <p:sp>
        <p:nvSpPr>
          <p:cNvPr id="25605" name="Rectangle 9"/>
          <p:cNvSpPr>
            <a:spLocks noChangeArrowheads="1"/>
          </p:cNvSpPr>
          <p:nvPr/>
        </p:nvSpPr>
        <p:spPr bwMode="auto">
          <a:xfrm>
            <a:off x="6477000" y="2819400"/>
            <a:ext cx="2514600" cy="1477963"/>
          </a:xfrm>
          <a:prstGeom prst="rect">
            <a:avLst/>
          </a:prstGeom>
          <a:noFill/>
          <a:ln w="9525">
            <a:noFill/>
            <a:miter lim="800000"/>
            <a:headEnd/>
            <a:tailEnd/>
          </a:ln>
        </p:spPr>
        <p:txBody>
          <a:bodyPr>
            <a:spAutoFit/>
          </a:bodyPr>
          <a:lstStyle/>
          <a:p>
            <a:r>
              <a:rPr lang="en-US" b="1"/>
              <a:t>FIGURE 1-10</a:t>
            </a:r>
          </a:p>
          <a:p>
            <a:r>
              <a:rPr lang="en-US"/>
              <a:t>A class diagram from IBM’s Rational Rose</a:t>
            </a:r>
          </a:p>
          <a:p>
            <a:endParaRPr lang="en-US"/>
          </a:p>
          <a:p>
            <a:r>
              <a:rPr lang="en-US"/>
              <a:t>(</a:t>
            </a:r>
            <a:r>
              <a:rPr lang="en-US" i="1"/>
              <a:t>Source: IBM)</a:t>
            </a:r>
            <a:endParaRPr lang="en-US"/>
          </a:p>
        </p:txBody>
      </p:sp>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CASE Tools (Cont.)</a:t>
            </a:r>
          </a:p>
        </p:txBody>
      </p:sp>
      <p:sp>
        <p:nvSpPr>
          <p:cNvPr id="26627" name="Slide Number Placeholder 4"/>
          <p:cNvSpPr>
            <a:spLocks noGrp="1"/>
          </p:cNvSpPr>
          <p:nvPr>
            <p:ph type="sldNum" sz="quarter" idx="11"/>
          </p:nvPr>
        </p:nvSpPr>
        <p:spPr>
          <a:noFill/>
        </p:spPr>
        <p:txBody>
          <a:bodyPr/>
          <a:lstStyle/>
          <a:p>
            <a:fld id="{B2FA47E9-429D-4F34-815E-AEB5B9DBB7C7}" type="slidenum">
              <a:rPr lang="en-US" smtClean="0"/>
              <a:pPr/>
              <a:t>23</a:t>
            </a:fld>
            <a:endParaRPr lang="en-US" smtClean="0"/>
          </a:p>
        </p:txBody>
      </p:sp>
      <p:pic>
        <p:nvPicPr>
          <p:cNvPr id="26628" name="Picture 7" descr="Noname.jpg"/>
          <p:cNvPicPr>
            <a:picLocks noChangeAspect="1"/>
          </p:cNvPicPr>
          <p:nvPr/>
        </p:nvPicPr>
        <p:blipFill>
          <a:blip r:embed="rId3"/>
          <a:srcRect/>
          <a:stretch>
            <a:fillRect/>
          </a:stretch>
        </p:blipFill>
        <p:spPr bwMode="auto">
          <a:xfrm>
            <a:off x="76200" y="2008188"/>
            <a:ext cx="8991600" cy="3325812"/>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Joint Application Design (JAD)</a:t>
            </a:r>
          </a:p>
        </p:txBody>
      </p:sp>
      <p:sp>
        <p:nvSpPr>
          <p:cNvPr id="33795" name="Rectangle 3"/>
          <p:cNvSpPr>
            <a:spLocks noGrp="1" noChangeArrowheads="1"/>
          </p:cNvSpPr>
          <p:nvPr>
            <p:ph type="body" idx="1"/>
          </p:nvPr>
        </p:nvSpPr>
        <p:spPr>
          <a:xfrm>
            <a:off x="304800" y="1524000"/>
            <a:ext cx="8839200" cy="4953000"/>
          </a:xfrm>
        </p:spPr>
        <p:txBody>
          <a:bodyPr/>
          <a:lstStyle/>
          <a:p>
            <a:pPr eaLnBrk="1" hangingPunct="1">
              <a:lnSpc>
                <a:spcPct val="150000"/>
              </a:lnSpc>
            </a:pPr>
            <a:r>
              <a:rPr lang="en-US" dirty="0" smtClean="0"/>
              <a:t>Structured process involving users, analysts, and managers.</a:t>
            </a:r>
          </a:p>
          <a:p>
            <a:pPr eaLnBrk="1" hangingPunct="1">
              <a:lnSpc>
                <a:spcPct val="150000"/>
              </a:lnSpc>
            </a:pPr>
            <a:r>
              <a:rPr lang="en-US" dirty="0" smtClean="0"/>
              <a:t>Several-day intensive workgroup sessions.</a:t>
            </a:r>
          </a:p>
          <a:p>
            <a:pPr eaLnBrk="1" hangingPunct="1">
              <a:lnSpc>
                <a:spcPct val="150000"/>
              </a:lnSpc>
            </a:pPr>
            <a:r>
              <a:rPr lang="en-US" dirty="0" smtClean="0"/>
              <a:t>Purpose:</a:t>
            </a:r>
          </a:p>
          <a:p>
            <a:pPr lvl="1" eaLnBrk="1" hangingPunct="1">
              <a:lnSpc>
                <a:spcPct val="150000"/>
              </a:lnSpc>
            </a:pPr>
            <a:r>
              <a:rPr lang="en-US" dirty="0" smtClean="0"/>
              <a:t>To specify or review system requirements.</a:t>
            </a:r>
          </a:p>
          <a:p>
            <a:pPr lvl="1" eaLnBrk="1" hangingPunct="1">
              <a:lnSpc>
                <a:spcPct val="150000"/>
              </a:lnSpc>
            </a:pPr>
            <a:r>
              <a:rPr lang="en-US" dirty="0" smtClean="0"/>
              <a:t>To review system designs.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795">
                                            <p:txEl>
                                              <p:pRg st="3" end="3"/>
                                            </p:txEl>
                                          </p:spTgt>
                                        </p:tgtEl>
                                        <p:attrNameLst>
                                          <p:attrName>style.visibility</p:attrName>
                                        </p:attrNameLst>
                                      </p:cBhvr>
                                      <p:to>
                                        <p:strVal val="visible"/>
                                      </p:to>
                                    </p:set>
                                    <p:anim calcmode="lin" valueType="num">
                                      <p:cBhvr additive="base">
                                        <p:cTn id="25" dur="5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7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3795">
                                            <p:txEl>
                                              <p:pRg st="4" end="4"/>
                                            </p:txEl>
                                          </p:spTgt>
                                        </p:tgtEl>
                                        <p:attrNameLst>
                                          <p:attrName>style.visibility</p:attrName>
                                        </p:attrNameLst>
                                      </p:cBhvr>
                                      <p:to>
                                        <p:strVal val="visible"/>
                                      </p:to>
                                    </p:set>
                                    <p:anim calcmode="lin" valueType="num">
                                      <p:cBhvr additive="base">
                                        <p:cTn id="31" dur="500" fill="hold"/>
                                        <p:tgtEl>
                                          <p:spTgt spid="337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79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1"/>
          </p:nvPr>
        </p:nvSpPr>
        <p:spPr>
          <a:noFill/>
        </p:spPr>
        <p:txBody>
          <a:bodyPr/>
          <a:lstStyle/>
          <a:p>
            <a:fld id="{394978FC-179B-4885-9AE7-D28BD4E79C91}" type="slidenum">
              <a:rPr lang="en-US" smtClean="0"/>
              <a:pPr/>
              <a:t>25</a:t>
            </a:fld>
            <a:endParaRPr lang="en-US" smtClean="0"/>
          </a:p>
        </p:txBody>
      </p:sp>
      <p:sp>
        <p:nvSpPr>
          <p:cNvPr id="27651" name="Rectangle 2"/>
          <p:cNvSpPr>
            <a:spLocks noGrp="1" noChangeArrowheads="1"/>
          </p:cNvSpPr>
          <p:nvPr>
            <p:ph type="title"/>
          </p:nvPr>
        </p:nvSpPr>
        <p:spPr/>
        <p:txBody>
          <a:bodyPr/>
          <a:lstStyle/>
          <a:p>
            <a:pPr eaLnBrk="1" hangingPunct="1"/>
            <a:r>
              <a:rPr lang="en-US" sz="4000" smtClean="0"/>
              <a:t>Rapid Application Development (RAD)</a:t>
            </a:r>
          </a:p>
        </p:txBody>
      </p:sp>
      <p:sp>
        <p:nvSpPr>
          <p:cNvPr id="27652" name="Rectangle 3"/>
          <p:cNvSpPr>
            <a:spLocks noGrp="1" noChangeArrowheads="1"/>
          </p:cNvSpPr>
          <p:nvPr>
            <p:ph type="body" idx="1"/>
          </p:nvPr>
        </p:nvSpPr>
        <p:spPr/>
        <p:txBody>
          <a:bodyPr/>
          <a:lstStyle/>
          <a:p>
            <a:pPr eaLnBrk="1" hangingPunct="1"/>
            <a:r>
              <a:rPr lang="en-US" sz="3600" dirty="0" smtClean="0"/>
              <a:t>Methodology to radically decrease design and implementation time</a:t>
            </a:r>
          </a:p>
          <a:p>
            <a:pPr eaLnBrk="1" hangingPunct="1"/>
            <a:r>
              <a:rPr lang="en-US" sz="3600" dirty="0" smtClean="0"/>
              <a:t>Involves:  extensive user involvement, prototyping, JAD sessions, integrated  CASE tools, and code generators</a:t>
            </a:r>
          </a:p>
        </p:txBody>
      </p:sp>
    </p:spTree>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1"/>
          </p:nvPr>
        </p:nvSpPr>
        <p:spPr>
          <a:noFill/>
        </p:spPr>
        <p:txBody>
          <a:bodyPr/>
          <a:lstStyle/>
          <a:p>
            <a:fld id="{5D7E5EFB-7210-461C-9B20-8BDBB0F6F5C0}" type="slidenum">
              <a:rPr lang="en-US" smtClean="0"/>
              <a:pPr/>
              <a:t>26</a:t>
            </a:fld>
            <a:endParaRPr lang="en-US" smtClean="0"/>
          </a:p>
        </p:txBody>
      </p:sp>
      <p:sp>
        <p:nvSpPr>
          <p:cNvPr id="28675" name="Rectangle 2"/>
          <p:cNvSpPr>
            <a:spLocks noGrp="1" noChangeArrowheads="1"/>
          </p:cNvSpPr>
          <p:nvPr>
            <p:ph type="title"/>
          </p:nvPr>
        </p:nvSpPr>
        <p:spPr>
          <a:xfrm>
            <a:off x="606425" y="514350"/>
            <a:ext cx="7927975" cy="1093788"/>
          </a:xfrm>
        </p:spPr>
        <p:txBody>
          <a:bodyPr/>
          <a:lstStyle/>
          <a:p>
            <a:pPr eaLnBrk="1" hangingPunct="1"/>
            <a:r>
              <a:rPr lang="en-US" sz="4000" smtClean="0"/>
              <a:t>Rapid Application Development (RAD) (Cont.)</a:t>
            </a:r>
          </a:p>
        </p:txBody>
      </p:sp>
      <p:pic>
        <p:nvPicPr>
          <p:cNvPr id="28676" name="Picture 7" descr="Noname.jpg"/>
          <p:cNvPicPr>
            <a:picLocks noChangeAspect="1"/>
          </p:cNvPicPr>
          <p:nvPr/>
        </p:nvPicPr>
        <p:blipFill>
          <a:blip r:embed="rId3"/>
          <a:srcRect/>
          <a:stretch>
            <a:fillRect/>
          </a:stretch>
        </p:blipFill>
        <p:spPr bwMode="auto">
          <a:xfrm>
            <a:off x="838200" y="1828800"/>
            <a:ext cx="5216525" cy="3810000"/>
          </a:xfrm>
          <a:prstGeom prst="rect">
            <a:avLst/>
          </a:prstGeom>
          <a:noFill/>
          <a:ln w="9525">
            <a:noFill/>
            <a:miter lim="800000"/>
            <a:headEnd/>
            <a:tailEnd/>
          </a:ln>
        </p:spPr>
      </p:pic>
      <p:sp>
        <p:nvSpPr>
          <p:cNvPr id="28677" name="Rectangle 8"/>
          <p:cNvSpPr>
            <a:spLocks noChangeArrowheads="1"/>
          </p:cNvSpPr>
          <p:nvPr/>
        </p:nvSpPr>
        <p:spPr bwMode="auto">
          <a:xfrm>
            <a:off x="5029200" y="2438400"/>
            <a:ext cx="2286000" cy="646113"/>
          </a:xfrm>
          <a:prstGeom prst="rect">
            <a:avLst/>
          </a:prstGeom>
          <a:noFill/>
          <a:ln w="9525">
            <a:noFill/>
            <a:miter lim="800000"/>
            <a:headEnd/>
            <a:tailEnd/>
          </a:ln>
        </p:spPr>
        <p:txBody>
          <a:bodyPr>
            <a:spAutoFit/>
          </a:bodyPr>
          <a:lstStyle/>
          <a:p>
            <a:r>
              <a:rPr lang="en-US" b="1"/>
              <a:t>FIGURE 1-11</a:t>
            </a:r>
          </a:p>
          <a:p>
            <a:r>
              <a:rPr lang="en-US"/>
              <a:t>RAD life cycle</a:t>
            </a:r>
          </a:p>
        </p:txBody>
      </p:sp>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p:cNvSpPr>
            <a:spLocks noGrp="1"/>
          </p:cNvSpPr>
          <p:nvPr>
            <p:ph type="sldNum" sz="quarter" idx="11"/>
          </p:nvPr>
        </p:nvSpPr>
        <p:spPr>
          <a:noFill/>
        </p:spPr>
        <p:txBody>
          <a:bodyPr/>
          <a:lstStyle/>
          <a:p>
            <a:fld id="{218AACBF-2490-4165-8D35-053D28FAFC4F}" type="slidenum">
              <a:rPr lang="en-US" smtClean="0"/>
              <a:pPr/>
              <a:t>27</a:t>
            </a:fld>
            <a:endParaRPr lang="en-US" smtClean="0"/>
          </a:p>
        </p:txBody>
      </p:sp>
      <p:sp>
        <p:nvSpPr>
          <p:cNvPr id="31747" name="Rectangle 2"/>
          <p:cNvSpPr>
            <a:spLocks noGrp="1" noChangeArrowheads="1"/>
          </p:cNvSpPr>
          <p:nvPr>
            <p:ph type="title"/>
          </p:nvPr>
        </p:nvSpPr>
        <p:spPr>
          <a:xfrm>
            <a:off x="606425" y="514350"/>
            <a:ext cx="7927975" cy="1093788"/>
          </a:xfrm>
        </p:spPr>
        <p:txBody>
          <a:bodyPr/>
          <a:lstStyle/>
          <a:p>
            <a:pPr eaLnBrk="1" hangingPunct="1"/>
            <a:r>
              <a:rPr lang="en-US" dirty="0" smtClean="0"/>
              <a:t>Agile Methodologies</a:t>
            </a:r>
          </a:p>
        </p:txBody>
      </p:sp>
      <p:sp>
        <p:nvSpPr>
          <p:cNvPr id="31748" name="Rectangle 3"/>
          <p:cNvSpPr>
            <a:spLocks noGrp="1" noChangeArrowheads="1"/>
          </p:cNvSpPr>
          <p:nvPr>
            <p:ph type="body" idx="1"/>
          </p:nvPr>
        </p:nvSpPr>
        <p:spPr>
          <a:xfrm>
            <a:off x="457200" y="1828800"/>
            <a:ext cx="8229600" cy="4038600"/>
          </a:xfrm>
        </p:spPr>
        <p:txBody>
          <a:bodyPr/>
          <a:lstStyle/>
          <a:p>
            <a:pPr algn="just" eaLnBrk="1" hangingPunct="1"/>
            <a:r>
              <a:rPr lang="en-US" dirty="0" smtClean="0"/>
              <a:t>Motivated by recognition of software development as fluid, unpredictable, and dynamic</a:t>
            </a:r>
          </a:p>
          <a:p>
            <a:pPr eaLnBrk="1" hangingPunct="1"/>
            <a:r>
              <a:rPr lang="en-US" dirty="0" smtClean="0"/>
              <a:t>Three key principles</a:t>
            </a:r>
          </a:p>
          <a:p>
            <a:pPr lvl="1" eaLnBrk="1" hangingPunct="1"/>
            <a:r>
              <a:rPr lang="en-US" dirty="0" smtClean="0"/>
              <a:t>Adaptive rather than predictive</a:t>
            </a:r>
          </a:p>
          <a:p>
            <a:pPr lvl="1" eaLnBrk="1" hangingPunct="1"/>
            <a:r>
              <a:rPr lang="en-US" dirty="0" smtClean="0"/>
              <a:t>Emphasize people rather than roles</a:t>
            </a:r>
          </a:p>
          <a:p>
            <a:pPr lvl="1" eaLnBrk="1" hangingPunct="1"/>
            <a:r>
              <a:rPr lang="en-US" dirty="0" smtClean="0"/>
              <a:t>Self-adaptive processes</a:t>
            </a:r>
          </a:p>
        </p:txBody>
      </p:sp>
    </p:spTree>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04800" y="457200"/>
            <a:ext cx="8534400" cy="1371600"/>
          </a:xfrm>
        </p:spPr>
        <p:txBody>
          <a:bodyPr/>
          <a:lstStyle/>
          <a:p>
            <a:r>
              <a:rPr lang="en-US" smtClean="0"/>
              <a:t>When to use Agile Methodologies</a:t>
            </a:r>
          </a:p>
        </p:txBody>
      </p:sp>
      <p:sp>
        <p:nvSpPr>
          <p:cNvPr id="33795" name="Content Placeholder 2"/>
          <p:cNvSpPr>
            <a:spLocks noGrp="1"/>
          </p:cNvSpPr>
          <p:nvPr>
            <p:ph idx="1"/>
          </p:nvPr>
        </p:nvSpPr>
        <p:spPr/>
        <p:txBody>
          <a:bodyPr/>
          <a:lstStyle/>
          <a:p>
            <a:r>
              <a:rPr lang="en-US" smtClean="0"/>
              <a:t>If your project involves:</a:t>
            </a:r>
          </a:p>
          <a:p>
            <a:pPr lvl="1"/>
            <a:r>
              <a:rPr lang="en-US" smtClean="0"/>
              <a:t>Unpredictable or dynamic requirements</a:t>
            </a:r>
          </a:p>
          <a:p>
            <a:pPr lvl="1"/>
            <a:r>
              <a:rPr lang="en-US" smtClean="0"/>
              <a:t>Responsible and motivated developers</a:t>
            </a:r>
          </a:p>
          <a:p>
            <a:pPr lvl="1"/>
            <a:r>
              <a:rPr lang="en-US" smtClean="0"/>
              <a:t>Customers who understand the process and will get involved</a:t>
            </a:r>
          </a:p>
          <a:p>
            <a:pPr>
              <a:buFont typeface="Wingdings" pitchFamily="2" charset="2"/>
              <a:buNone/>
            </a:pPr>
            <a:endParaRPr lang="en-US" smtClean="0"/>
          </a:p>
        </p:txBody>
      </p:sp>
      <p:sp>
        <p:nvSpPr>
          <p:cNvPr id="33796" name="Slide Number Placeholder 4"/>
          <p:cNvSpPr>
            <a:spLocks noGrp="1"/>
          </p:cNvSpPr>
          <p:nvPr>
            <p:ph type="sldNum" sz="quarter" idx="11"/>
          </p:nvPr>
        </p:nvSpPr>
        <p:spPr>
          <a:noFill/>
        </p:spPr>
        <p:txBody>
          <a:bodyPr/>
          <a:lstStyle/>
          <a:p>
            <a:fld id="{86B0BD22-0D63-4FC7-8871-03BEF7ADF488}" type="slidenum">
              <a:rPr lang="en-US" smtClean="0"/>
              <a:pPr/>
              <a:t>28</a:t>
            </a:fld>
            <a:endParaRPr lang="en-US" smtClean="0"/>
          </a:p>
        </p:txBody>
      </p:sp>
    </p:spTree>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1"/>
          </p:nvPr>
        </p:nvSpPr>
        <p:spPr>
          <a:noFill/>
        </p:spPr>
        <p:txBody>
          <a:bodyPr/>
          <a:lstStyle/>
          <a:p>
            <a:fld id="{85768AE9-FC06-4814-BC79-20FA4F6E740E}" type="slidenum">
              <a:rPr lang="en-US" smtClean="0"/>
              <a:pPr/>
              <a:t>29</a:t>
            </a:fld>
            <a:endParaRPr lang="en-US" smtClean="0"/>
          </a:p>
        </p:txBody>
      </p:sp>
      <p:sp>
        <p:nvSpPr>
          <p:cNvPr id="34819" name="Rectangle 2"/>
          <p:cNvSpPr>
            <a:spLocks noGrp="1" noChangeArrowheads="1"/>
          </p:cNvSpPr>
          <p:nvPr>
            <p:ph type="title"/>
          </p:nvPr>
        </p:nvSpPr>
        <p:spPr/>
        <p:txBody>
          <a:bodyPr/>
          <a:lstStyle/>
          <a:p>
            <a:pPr eaLnBrk="1" hangingPunct="1"/>
            <a:r>
              <a:rPr lang="en-US" smtClean="0"/>
              <a:t>eXtreme Programming</a:t>
            </a:r>
          </a:p>
        </p:txBody>
      </p:sp>
      <p:sp>
        <p:nvSpPr>
          <p:cNvPr id="34820" name="Rectangle 3"/>
          <p:cNvSpPr>
            <a:spLocks noGrp="1" noChangeArrowheads="1"/>
          </p:cNvSpPr>
          <p:nvPr>
            <p:ph type="body" idx="1"/>
          </p:nvPr>
        </p:nvSpPr>
        <p:spPr/>
        <p:txBody>
          <a:bodyPr/>
          <a:lstStyle/>
          <a:p>
            <a:pPr eaLnBrk="1" hangingPunct="1"/>
            <a:r>
              <a:rPr lang="en-US" smtClean="0"/>
              <a:t>Short, incremental development cycles</a:t>
            </a:r>
          </a:p>
          <a:p>
            <a:pPr eaLnBrk="1" hangingPunct="1"/>
            <a:r>
              <a:rPr lang="en-US" smtClean="0"/>
              <a:t>Automated tests</a:t>
            </a:r>
          </a:p>
          <a:p>
            <a:pPr eaLnBrk="1" hangingPunct="1"/>
            <a:r>
              <a:rPr lang="en-US" smtClean="0"/>
              <a:t>Two-person programming teams</a:t>
            </a:r>
          </a:p>
          <a:p>
            <a:pPr eaLnBrk="1" hangingPunct="1">
              <a:buFont typeface="Wingdings" pitchFamily="2" charset="2"/>
              <a:buNone/>
            </a:pPr>
            <a:endParaRPr lang="en-US" smtClean="0"/>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3F353884-F4EA-467E-BA48-69B4B8F99FD1}" type="slidenum">
              <a:rPr lang="en-US" smtClean="0"/>
              <a:pPr/>
              <a:t>3</a:t>
            </a:fld>
            <a:endParaRPr lang="en-US" smtClean="0"/>
          </a:p>
        </p:txBody>
      </p:sp>
      <p:sp>
        <p:nvSpPr>
          <p:cNvPr id="4099" name="Rectangle 2"/>
          <p:cNvSpPr>
            <a:spLocks noGrp="1" noChangeArrowheads="1"/>
          </p:cNvSpPr>
          <p:nvPr>
            <p:ph type="title"/>
          </p:nvPr>
        </p:nvSpPr>
        <p:spPr/>
        <p:txBody>
          <a:bodyPr/>
          <a:lstStyle/>
          <a:p>
            <a:r>
              <a:rPr lang="en-US" smtClean="0"/>
              <a:t>Introduction</a:t>
            </a:r>
          </a:p>
        </p:txBody>
      </p:sp>
      <p:sp>
        <p:nvSpPr>
          <p:cNvPr id="4100" name="Rectangle 3"/>
          <p:cNvSpPr>
            <a:spLocks noGrp="1" noChangeArrowheads="1"/>
          </p:cNvSpPr>
          <p:nvPr>
            <p:ph type="body" idx="1"/>
          </p:nvPr>
        </p:nvSpPr>
        <p:spPr/>
        <p:txBody>
          <a:bodyPr/>
          <a:lstStyle/>
          <a:p>
            <a:pPr>
              <a:lnSpc>
                <a:spcPct val="90000"/>
              </a:lnSpc>
            </a:pPr>
            <a:r>
              <a:rPr lang="en-US" dirty="0" smtClean="0"/>
              <a:t>Information Systems Analysis and Design</a:t>
            </a:r>
          </a:p>
          <a:p>
            <a:pPr lvl="1">
              <a:lnSpc>
                <a:spcPct val="90000"/>
              </a:lnSpc>
            </a:pPr>
            <a:r>
              <a:rPr lang="en-US" dirty="0" smtClean="0"/>
              <a:t>Complex organizational process</a:t>
            </a:r>
          </a:p>
          <a:p>
            <a:pPr lvl="1">
              <a:lnSpc>
                <a:spcPct val="90000"/>
              </a:lnSpc>
            </a:pPr>
            <a:r>
              <a:rPr lang="en-US" dirty="0" smtClean="0"/>
              <a:t>Used to develop and maintain computer-based information systems</a:t>
            </a:r>
          </a:p>
          <a:p>
            <a:pPr lvl="1">
              <a:lnSpc>
                <a:spcPct val="90000"/>
              </a:lnSpc>
            </a:pPr>
            <a:r>
              <a:rPr lang="en-US" dirty="0" smtClean="0"/>
              <a:t>Used by a team of business and systems professionals</a:t>
            </a:r>
          </a:p>
        </p:txBody>
      </p:sp>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4"/>
          <p:cNvSpPr>
            <a:spLocks noGrp="1"/>
          </p:cNvSpPr>
          <p:nvPr>
            <p:ph type="sldNum" sz="quarter" idx="11"/>
          </p:nvPr>
        </p:nvSpPr>
        <p:spPr>
          <a:noFill/>
        </p:spPr>
        <p:txBody>
          <a:bodyPr/>
          <a:lstStyle/>
          <a:p>
            <a:fld id="{B141C8AF-F13B-4D69-A932-36F3533E30C2}" type="slidenum">
              <a:rPr lang="en-US" smtClean="0"/>
              <a:pPr/>
              <a:t>30</a:t>
            </a:fld>
            <a:endParaRPr lang="en-US" smtClean="0"/>
          </a:p>
        </p:txBody>
      </p:sp>
      <p:sp>
        <p:nvSpPr>
          <p:cNvPr id="35843" name="Rectangle 2"/>
          <p:cNvSpPr>
            <a:spLocks noGrp="1" noChangeArrowheads="1"/>
          </p:cNvSpPr>
          <p:nvPr>
            <p:ph type="title"/>
          </p:nvPr>
        </p:nvSpPr>
        <p:spPr/>
        <p:txBody>
          <a:bodyPr/>
          <a:lstStyle/>
          <a:p>
            <a:pPr eaLnBrk="1" hangingPunct="1"/>
            <a:r>
              <a:rPr lang="en-US" smtClean="0"/>
              <a:t>eXtreme Programming (Cont.)</a:t>
            </a:r>
          </a:p>
        </p:txBody>
      </p:sp>
      <p:sp>
        <p:nvSpPr>
          <p:cNvPr id="35844" name="Rectangle 3"/>
          <p:cNvSpPr>
            <a:spLocks noGrp="1" noChangeArrowheads="1"/>
          </p:cNvSpPr>
          <p:nvPr>
            <p:ph type="body" idx="1"/>
          </p:nvPr>
        </p:nvSpPr>
        <p:spPr/>
        <p:txBody>
          <a:bodyPr/>
          <a:lstStyle/>
          <a:p>
            <a:pPr eaLnBrk="1" hangingPunct="1"/>
            <a:r>
              <a:rPr lang="en-US" smtClean="0"/>
              <a:t>Coding and testing operate together</a:t>
            </a:r>
          </a:p>
          <a:p>
            <a:pPr eaLnBrk="1" hangingPunct="1"/>
            <a:r>
              <a:rPr lang="en-US" smtClean="0"/>
              <a:t>Advantages:</a:t>
            </a:r>
          </a:p>
          <a:p>
            <a:pPr lvl="1" eaLnBrk="1" hangingPunct="1"/>
            <a:r>
              <a:rPr lang="en-US" smtClean="0"/>
              <a:t>Communication between developers</a:t>
            </a:r>
          </a:p>
          <a:p>
            <a:pPr lvl="1" eaLnBrk="1" hangingPunct="1"/>
            <a:r>
              <a:rPr lang="en-US" smtClean="0"/>
              <a:t>High level of productivity</a:t>
            </a:r>
          </a:p>
          <a:p>
            <a:pPr lvl="1" eaLnBrk="1" hangingPunct="1"/>
            <a:r>
              <a:rPr lang="en-US" smtClean="0"/>
              <a:t>High-quality code</a:t>
            </a:r>
          </a:p>
        </p:txBody>
      </p:sp>
    </p:spTree>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p:cNvSpPr>
            <a:spLocks noGrp="1"/>
          </p:cNvSpPr>
          <p:nvPr>
            <p:ph type="sldNum" sz="quarter" idx="11"/>
          </p:nvPr>
        </p:nvSpPr>
        <p:spPr>
          <a:noFill/>
        </p:spPr>
        <p:txBody>
          <a:bodyPr/>
          <a:lstStyle/>
          <a:p>
            <a:fld id="{1909C5FE-8CB3-4333-B79B-2A17E2D76A9C}" type="slidenum">
              <a:rPr lang="en-US" smtClean="0"/>
              <a:pPr/>
              <a:t>31</a:t>
            </a:fld>
            <a:endParaRPr lang="en-US" smtClean="0"/>
          </a:p>
        </p:txBody>
      </p:sp>
      <p:sp>
        <p:nvSpPr>
          <p:cNvPr id="36867" name="Rectangle 2"/>
          <p:cNvSpPr>
            <a:spLocks noGrp="1" noChangeArrowheads="1"/>
          </p:cNvSpPr>
          <p:nvPr>
            <p:ph type="title"/>
          </p:nvPr>
        </p:nvSpPr>
        <p:spPr/>
        <p:txBody>
          <a:bodyPr/>
          <a:lstStyle/>
          <a:p>
            <a:pPr eaLnBrk="1" hangingPunct="1"/>
            <a:r>
              <a:rPr lang="en-US" sz="4000" smtClean="0"/>
              <a:t>Object-Oriented Analysis and Design (OOAD)</a:t>
            </a:r>
          </a:p>
        </p:txBody>
      </p:sp>
      <p:sp>
        <p:nvSpPr>
          <p:cNvPr id="36868" name="Rectangle 3"/>
          <p:cNvSpPr>
            <a:spLocks noGrp="1" noChangeArrowheads="1"/>
          </p:cNvSpPr>
          <p:nvPr>
            <p:ph type="body" idx="1"/>
          </p:nvPr>
        </p:nvSpPr>
        <p:spPr/>
        <p:txBody>
          <a:bodyPr/>
          <a:lstStyle/>
          <a:p>
            <a:pPr eaLnBrk="1" hangingPunct="1">
              <a:lnSpc>
                <a:spcPct val="90000"/>
              </a:lnSpc>
            </a:pPr>
            <a:r>
              <a:rPr lang="en-US" sz="3600" smtClean="0"/>
              <a:t>Based on objects rather than data or processes</a:t>
            </a:r>
          </a:p>
          <a:p>
            <a:pPr eaLnBrk="1" hangingPunct="1">
              <a:lnSpc>
                <a:spcPct val="90000"/>
              </a:lnSpc>
            </a:pPr>
            <a:r>
              <a:rPr lang="en-US" sz="3600" b="1" smtClean="0"/>
              <a:t>Object</a:t>
            </a:r>
            <a:r>
              <a:rPr lang="en-US" sz="3600" smtClean="0"/>
              <a:t>: a structure encapsulating attributes and behaviors of a real-world entity</a:t>
            </a:r>
          </a:p>
        </p:txBody>
      </p:sp>
    </p:spTree>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p:cNvSpPr>
            <a:spLocks noGrp="1"/>
          </p:cNvSpPr>
          <p:nvPr>
            <p:ph type="sldNum" sz="quarter" idx="11"/>
          </p:nvPr>
        </p:nvSpPr>
        <p:spPr>
          <a:noFill/>
        </p:spPr>
        <p:txBody>
          <a:bodyPr/>
          <a:lstStyle/>
          <a:p>
            <a:fld id="{F1FA01F7-C782-4C3E-8997-4D0C84606DBF}" type="slidenum">
              <a:rPr lang="en-US" smtClean="0"/>
              <a:pPr/>
              <a:t>32</a:t>
            </a:fld>
            <a:endParaRPr lang="en-US" smtClean="0"/>
          </a:p>
        </p:txBody>
      </p:sp>
      <p:sp>
        <p:nvSpPr>
          <p:cNvPr id="37891" name="Rectangle 2"/>
          <p:cNvSpPr>
            <a:spLocks noGrp="1" noChangeArrowheads="1"/>
          </p:cNvSpPr>
          <p:nvPr>
            <p:ph type="title"/>
          </p:nvPr>
        </p:nvSpPr>
        <p:spPr/>
        <p:txBody>
          <a:bodyPr/>
          <a:lstStyle/>
          <a:p>
            <a:pPr eaLnBrk="1" hangingPunct="1"/>
            <a:r>
              <a:rPr lang="en-US" sz="4000" smtClean="0"/>
              <a:t>Object-Oriented Analysis and Design (OOAD) (Cont.)</a:t>
            </a:r>
          </a:p>
        </p:txBody>
      </p:sp>
      <p:sp>
        <p:nvSpPr>
          <p:cNvPr id="37892" name="Rectangle 3"/>
          <p:cNvSpPr>
            <a:spLocks noGrp="1" noChangeArrowheads="1"/>
          </p:cNvSpPr>
          <p:nvPr>
            <p:ph type="body" idx="1"/>
          </p:nvPr>
        </p:nvSpPr>
        <p:spPr/>
        <p:txBody>
          <a:bodyPr/>
          <a:lstStyle/>
          <a:p>
            <a:pPr eaLnBrk="1" hangingPunct="1">
              <a:lnSpc>
                <a:spcPct val="90000"/>
              </a:lnSpc>
            </a:pPr>
            <a:r>
              <a:rPr lang="en-US" sz="3600" b="1" smtClean="0"/>
              <a:t>Object class</a:t>
            </a:r>
            <a:r>
              <a:rPr lang="en-US" sz="3600" smtClean="0"/>
              <a:t>: a logical grouping of objects sharing the same attributes and behaviors</a:t>
            </a:r>
          </a:p>
          <a:p>
            <a:pPr eaLnBrk="1" hangingPunct="1">
              <a:lnSpc>
                <a:spcPct val="90000"/>
              </a:lnSpc>
            </a:pPr>
            <a:r>
              <a:rPr lang="en-US" sz="3600" b="1" smtClean="0"/>
              <a:t>Inheritance</a:t>
            </a:r>
            <a:r>
              <a:rPr lang="en-US" sz="3600" smtClean="0"/>
              <a:t>: hierarchical arrangement of classes enable subclasses to inherit properties of superclasses</a:t>
            </a:r>
          </a:p>
        </p:txBody>
      </p:sp>
    </p:spTree>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4"/>
          <p:cNvSpPr>
            <a:spLocks noGrp="1"/>
          </p:cNvSpPr>
          <p:nvPr>
            <p:ph type="sldNum" sz="quarter" idx="11"/>
          </p:nvPr>
        </p:nvSpPr>
        <p:spPr>
          <a:noFill/>
        </p:spPr>
        <p:txBody>
          <a:bodyPr/>
          <a:lstStyle/>
          <a:p>
            <a:fld id="{220F4E76-637A-4E27-BDF3-F7196403E0E9}" type="slidenum">
              <a:rPr lang="en-US" smtClean="0"/>
              <a:pPr/>
              <a:t>33</a:t>
            </a:fld>
            <a:endParaRPr lang="en-US" smtClean="0"/>
          </a:p>
        </p:txBody>
      </p:sp>
      <p:sp>
        <p:nvSpPr>
          <p:cNvPr id="38915" name="Rectangle 2"/>
          <p:cNvSpPr>
            <a:spLocks noGrp="1" noChangeArrowheads="1"/>
          </p:cNvSpPr>
          <p:nvPr>
            <p:ph type="title"/>
          </p:nvPr>
        </p:nvSpPr>
        <p:spPr/>
        <p:txBody>
          <a:bodyPr/>
          <a:lstStyle/>
          <a:p>
            <a:pPr eaLnBrk="1" hangingPunct="1"/>
            <a:r>
              <a:rPr lang="en-US" dirty="0" smtClean="0"/>
              <a:t>Rational Unified Process (RUP)</a:t>
            </a:r>
          </a:p>
        </p:txBody>
      </p:sp>
      <p:sp>
        <p:nvSpPr>
          <p:cNvPr id="38916" name="Rectangle 3"/>
          <p:cNvSpPr>
            <a:spLocks noGrp="1" noChangeArrowheads="1"/>
          </p:cNvSpPr>
          <p:nvPr>
            <p:ph type="body" idx="1"/>
          </p:nvPr>
        </p:nvSpPr>
        <p:spPr/>
        <p:txBody>
          <a:bodyPr/>
          <a:lstStyle/>
          <a:p>
            <a:pPr eaLnBrk="1" hangingPunct="1"/>
            <a:r>
              <a:rPr lang="en-US" smtClean="0"/>
              <a:t>An object-oriented systems development methodology</a:t>
            </a:r>
          </a:p>
          <a:p>
            <a:pPr eaLnBrk="1" hangingPunct="1"/>
            <a:r>
              <a:rPr lang="en-US" smtClean="0"/>
              <a:t>RUP establishes four phase of development: inception, elaboration, construction, and transition.</a:t>
            </a:r>
          </a:p>
          <a:p>
            <a:pPr eaLnBrk="1" hangingPunct="1"/>
            <a:r>
              <a:rPr lang="en-US" smtClean="0"/>
              <a:t>Each phase is organized into a number of separate iterations.</a:t>
            </a:r>
          </a:p>
        </p:txBody>
      </p:sp>
    </p:spTree>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descr="Rectangle: Click to edit Master text styles&#10;Second level&#10;Third level&#10;Fourth level&#10;Fifth level"/>
          <p:cNvSpPr>
            <a:spLocks noGrp="1" noChangeArrowheads="1"/>
          </p:cNvSpPr>
          <p:nvPr>
            <p:ph type="subTitle" idx="1"/>
          </p:nvPr>
        </p:nvSpPr>
        <p:spPr>
          <a:xfrm>
            <a:off x="990600" y="1676400"/>
            <a:ext cx="7086600" cy="1752600"/>
          </a:xfrm>
        </p:spPr>
        <p:txBody>
          <a:bodyPr/>
          <a:lstStyle/>
          <a:p>
            <a:pPr algn="ctr">
              <a:lnSpc>
                <a:spcPct val="90000"/>
              </a:lnSpc>
            </a:pPr>
            <a:r>
              <a:rPr lang="en-US" sz="3600" b="1" dirty="0"/>
              <a:t>Chapter 3 </a:t>
            </a:r>
          </a:p>
          <a:p>
            <a:pPr algn="ctr">
              <a:lnSpc>
                <a:spcPct val="90000"/>
              </a:lnSpc>
            </a:pPr>
            <a:r>
              <a:rPr lang="en-US" sz="3600" b="1" dirty="0"/>
              <a:t>Managing the Information Systems Project</a:t>
            </a:r>
          </a:p>
        </p:txBody>
      </p:sp>
    </p:spTree>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457200" y="533400"/>
            <a:ext cx="8382000" cy="838200"/>
          </a:xfrm>
        </p:spPr>
        <p:txBody>
          <a:bodyPr/>
          <a:lstStyle/>
          <a:p>
            <a:r>
              <a:rPr lang="en-US" sz="4000" dirty="0"/>
              <a:t>Importance of Project Management</a:t>
            </a:r>
          </a:p>
        </p:txBody>
      </p:sp>
      <p:sp>
        <p:nvSpPr>
          <p:cNvPr id="222211" name="Rectangle 3" descr="Rectangle: Click to edit Master text styles&#10;Second level&#10;Third level&#10;Fourth level&#10;Fifth level"/>
          <p:cNvSpPr>
            <a:spLocks noGrp="1" noChangeArrowheads="1"/>
          </p:cNvSpPr>
          <p:nvPr>
            <p:ph type="body" idx="1"/>
          </p:nvPr>
        </p:nvSpPr>
        <p:spPr>
          <a:xfrm>
            <a:off x="609600" y="1905000"/>
            <a:ext cx="8305800" cy="4114800"/>
          </a:xfrm>
        </p:spPr>
        <p:txBody>
          <a:bodyPr/>
          <a:lstStyle/>
          <a:p>
            <a:pPr>
              <a:lnSpc>
                <a:spcPct val="90000"/>
              </a:lnSpc>
            </a:pPr>
            <a:r>
              <a:rPr lang="en-US" dirty="0"/>
              <a:t>Project management may be the most important aspect of </a:t>
            </a:r>
            <a:r>
              <a:rPr lang="en-US" dirty="0" smtClean="0"/>
              <a:t>systems development</a:t>
            </a:r>
            <a:r>
              <a:rPr lang="en-US" dirty="0"/>
              <a:t>.</a:t>
            </a:r>
          </a:p>
          <a:p>
            <a:pPr>
              <a:lnSpc>
                <a:spcPct val="90000"/>
              </a:lnSpc>
            </a:pPr>
            <a:r>
              <a:rPr lang="en-US" dirty="0"/>
              <a:t>Effective PM helps </a:t>
            </a:r>
            <a:r>
              <a:rPr lang="en-US" dirty="0" smtClean="0"/>
              <a:t>to ensure</a:t>
            </a:r>
            <a:endParaRPr lang="en-US" dirty="0"/>
          </a:p>
          <a:p>
            <a:pPr lvl="1">
              <a:lnSpc>
                <a:spcPct val="90000"/>
              </a:lnSpc>
            </a:pPr>
            <a:r>
              <a:rPr lang="en-US" dirty="0"/>
              <a:t>Meeting customer </a:t>
            </a:r>
            <a:r>
              <a:rPr lang="en-US" dirty="0" smtClean="0"/>
              <a:t>expectations.</a:t>
            </a:r>
            <a:endParaRPr lang="en-US" dirty="0"/>
          </a:p>
          <a:p>
            <a:pPr lvl="1">
              <a:lnSpc>
                <a:spcPct val="90000"/>
              </a:lnSpc>
            </a:pPr>
            <a:r>
              <a:rPr lang="en-US" dirty="0"/>
              <a:t>Satisfying budget and time </a:t>
            </a:r>
            <a:r>
              <a:rPr lang="en-US" dirty="0" smtClean="0"/>
              <a:t>constraints.</a:t>
            </a:r>
            <a:endParaRPr lang="en-US" dirty="0"/>
          </a:p>
          <a:p>
            <a:pPr>
              <a:lnSpc>
                <a:spcPct val="90000"/>
              </a:lnSpc>
            </a:pPr>
            <a:r>
              <a:rPr lang="en-US" dirty="0"/>
              <a:t>PM skills are difficult and important to learn.</a:t>
            </a:r>
          </a:p>
        </p:txBody>
      </p:sp>
    </p:spTree>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US" sz="4000"/>
              <a:t>Deciding on Systems Projects</a:t>
            </a:r>
          </a:p>
        </p:txBody>
      </p:sp>
      <p:sp>
        <p:nvSpPr>
          <p:cNvPr id="227331" name="Rectangle 3" descr="Rectangle: Click to edit Master text styles&#10;Second level&#10;Third level&#10;Fourth level&#10;Fifth level"/>
          <p:cNvSpPr>
            <a:spLocks noGrp="1" noChangeArrowheads="1"/>
          </p:cNvSpPr>
          <p:nvPr>
            <p:ph type="body" idx="1"/>
          </p:nvPr>
        </p:nvSpPr>
        <p:spPr>
          <a:xfrm>
            <a:off x="838200" y="1905000"/>
            <a:ext cx="7772400" cy="2057400"/>
          </a:xfrm>
        </p:spPr>
        <p:txBody>
          <a:bodyPr/>
          <a:lstStyle/>
          <a:p>
            <a:r>
              <a:rPr lang="en-US" dirty="0"/>
              <a:t>System Service Request (SSR)</a:t>
            </a:r>
          </a:p>
          <a:p>
            <a:pPr lvl="1"/>
            <a:r>
              <a:rPr lang="en-US" dirty="0"/>
              <a:t>A standard form for requesting or proposing systems development work within an </a:t>
            </a:r>
            <a:r>
              <a:rPr lang="en-US" dirty="0" smtClean="0"/>
              <a:t>organization</a:t>
            </a:r>
            <a:endParaRPr lang="en-US" dirty="0"/>
          </a:p>
          <a:p>
            <a:endParaRPr lang="en-US" dirty="0"/>
          </a:p>
        </p:txBody>
      </p:sp>
    </p:spTree>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199" name="Picture 7" descr="FIG03_02"/>
          <p:cNvPicPr>
            <a:picLocks noChangeAspect="1" noChangeArrowheads="1"/>
          </p:cNvPicPr>
          <p:nvPr/>
        </p:nvPicPr>
        <p:blipFill>
          <a:blip r:embed="rId2"/>
          <a:srcRect/>
          <a:stretch>
            <a:fillRect/>
          </a:stretch>
        </p:blipFill>
        <p:spPr bwMode="auto">
          <a:xfrm>
            <a:off x="771525" y="571500"/>
            <a:ext cx="4638675" cy="5715000"/>
          </a:xfrm>
          <a:prstGeom prst="rect">
            <a:avLst/>
          </a:prstGeom>
          <a:noFill/>
        </p:spPr>
      </p:pic>
      <p:sp>
        <p:nvSpPr>
          <p:cNvPr id="264201" name="Text Box 9"/>
          <p:cNvSpPr txBox="1">
            <a:spLocks noChangeArrowheads="1"/>
          </p:cNvSpPr>
          <p:nvPr/>
        </p:nvSpPr>
        <p:spPr bwMode="auto">
          <a:xfrm>
            <a:off x="5486400" y="1066800"/>
            <a:ext cx="3200400" cy="4524315"/>
          </a:xfrm>
          <a:prstGeom prst="rect">
            <a:avLst/>
          </a:prstGeom>
          <a:noFill/>
          <a:ln w="12700">
            <a:noFill/>
            <a:miter lim="800000"/>
            <a:headEnd/>
            <a:tailEnd/>
          </a:ln>
          <a:effectLst/>
        </p:spPr>
        <p:txBody>
          <a:bodyPr wrap="square">
            <a:spAutoFit/>
          </a:bodyPr>
          <a:lstStyle/>
          <a:p>
            <a:pPr>
              <a:spcBef>
                <a:spcPct val="0"/>
              </a:spcBef>
              <a:buClrTx/>
              <a:buSzTx/>
              <a:buFontTx/>
              <a:buNone/>
            </a:pPr>
            <a:r>
              <a:rPr lang="en-US" sz="2400" b="1" dirty="0">
                <a:cs typeface="Arial" charset="0"/>
              </a:rPr>
              <a:t>System </a:t>
            </a:r>
            <a:r>
              <a:rPr lang="en-US" sz="2400" b="1" dirty="0" smtClean="0">
                <a:cs typeface="Arial" charset="0"/>
              </a:rPr>
              <a:t>Service Request </a:t>
            </a:r>
            <a:r>
              <a:rPr lang="en-US" sz="2400" b="1" dirty="0">
                <a:cs typeface="Arial" charset="0"/>
              </a:rPr>
              <a:t>(SSR) is a form requesting development or maintenance of an information system. It includes the contact person, a problem statement, a service request statement, and contact information</a:t>
            </a:r>
          </a:p>
        </p:txBody>
      </p:sp>
    </p:spTree>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US" sz="4000"/>
              <a:t>Deciding on Systems Projects</a:t>
            </a:r>
          </a:p>
        </p:txBody>
      </p:sp>
      <p:sp>
        <p:nvSpPr>
          <p:cNvPr id="227331" name="Rectangle 3" descr="Rectangle: Click to edit Master text styles&#10;Second level&#10;Third level&#10;Fourth level&#10;Fifth level"/>
          <p:cNvSpPr>
            <a:spLocks noGrp="1" noChangeArrowheads="1"/>
          </p:cNvSpPr>
          <p:nvPr>
            <p:ph type="body" idx="1"/>
          </p:nvPr>
        </p:nvSpPr>
        <p:spPr>
          <a:xfrm>
            <a:off x="838200" y="1905000"/>
            <a:ext cx="7772400" cy="2209800"/>
          </a:xfrm>
        </p:spPr>
        <p:txBody>
          <a:bodyPr/>
          <a:lstStyle/>
          <a:p>
            <a:r>
              <a:rPr lang="en-US" dirty="0" smtClean="0"/>
              <a:t>Feasibility </a:t>
            </a:r>
            <a:r>
              <a:rPr lang="en-US" dirty="0"/>
              <a:t>study</a:t>
            </a:r>
          </a:p>
          <a:p>
            <a:pPr lvl="1"/>
            <a:r>
              <a:rPr lang="en-US" dirty="0"/>
              <a:t>A study that determines whether a requested system makes economic and operational sense for an organization</a:t>
            </a:r>
          </a:p>
          <a:p>
            <a:pPr>
              <a:buFont typeface="Wingdings" pitchFamily="2" charset="2"/>
              <a:buNone/>
            </a:pPr>
            <a:endParaRPr lang="en-US" dirty="0"/>
          </a:p>
          <a:p>
            <a:endParaRPr lang="en-US" dirty="0"/>
          </a:p>
        </p:txBody>
      </p:sp>
    </p:spTree>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609600" y="381000"/>
            <a:ext cx="7772400" cy="1143000"/>
          </a:xfrm>
        </p:spPr>
        <p:txBody>
          <a:bodyPr/>
          <a:lstStyle/>
          <a:p>
            <a:r>
              <a:rPr lang="en-US" sz="4000" dirty="0"/>
              <a:t>Managing the Information Systems Project</a:t>
            </a:r>
          </a:p>
        </p:txBody>
      </p:sp>
      <p:sp>
        <p:nvSpPr>
          <p:cNvPr id="225283" name="Rectangle 3" descr="Rectangle: Click to edit Master text styles&#10;Second level&#10;Third level&#10;Fourth level&#10;Fifth level"/>
          <p:cNvSpPr>
            <a:spLocks noGrp="1" noChangeArrowheads="1"/>
          </p:cNvSpPr>
          <p:nvPr>
            <p:ph type="body" idx="1"/>
          </p:nvPr>
        </p:nvSpPr>
        <p:spPr>
          <a:xfrm>
            <a:off x="457200" y="1600200"/>
            <a:ext cx="8229600" cy="4648200"/>
          </a:xfrm>
        </p:spPr>
        <p:txBody>
          <a:bodyPr/>
          <a:lstStyle/>
          <a:p>
            <a:r>
              <a:rPr lang="en-US" dirty="0"/>
              <a:t>Project</a:t>
            </a:r>
          </a:p>
          <a:p>
            <a:pPr lvl="1"/>
            <a:r>
              <a:rPr lang="en-US" dirty="0"/>
              <a:t>A planned undertaking of related activities to reach an objective that has a beginning and an end</a:t>
            </a:r>
          </a:p>
          <a:p>
            <a:r>
              <a:rPr lang="en-US" dirty="0"/>
              <a:t>Project management</a:t>
            </a:r>
          </a:p>
          <a:p>
            <a:pPr lvl="1"/>
            <a:r>
              <a:rPr lang="en-US" dirty="0"/>
              <a:t>A controlled process of initiating, planning, executing, and closing down a </a:t>
            </a:r>
            <a:r>
              <a:rPr lang="en-US" dirty="0" smtClean="0"/>
              <a:t>project</a:t>
            </a:r>
          </a:p>
          <a:p>
            <a:pPr marL="342900" lvl="1" indent="-342900">
              <a:buClr>
                <a:schemeClr val="bg2"/>
              </a:buClr>
              <a:buSzPct val="75000"/>
              <a:buFont typeface="Wingdings" pitchFamily="2" charset="2"/>
              <a:buChar char="n"/>
            </a:pPr>
            <a:r>
              <a:rPr lang="en-US" sz="3200" dirty="0" smtClean="0">
                <a:ea typeface="+mn-ea"/>
              </a:rPr>
              <a:t>Deliverable</a:t>
            </a:r>
          </a:p>
          <a:p>
            <a:pPr lvl="1"/>
            <a:r>
              <a:rPr lang="en-US" dirty="0" smtClean="0"/>
              <a:t>An end product of an SDLC phase</a:t>
            </a:r>
            <a:endParaRPr lang="en-US" dirty="0"/>
          </a:p>
          <a:p>
            <a:pPr>
              <a:buFont typeface="Wingdings" pitchFamily="2" charset="2"/>
              <a:buNone/>
            </a:pPr>
            <a:endParaRPr lang="en-US" dirty="0"/>
          </a:p>
          <a:p>
            <a:endParaRPr lang="en-US" dirty="0"/>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Introduction (Cont.)</a:t>
            </a:r>
          </a:p>
        </p:txBody>
      </p:sp>
      <p:sp>
        <p:nvSpPr>
          <p:cNvPr id="5123" name="Slide Number Placeholder 4"/>
          <p:cNvSpPr>
            <a:spLocks noGrp="1"/>
          </p:cNvSpPr>
          <p:nvPr>
            <p:ph type="sldNum" sz="quarter" idx="11"/>
          </p:nvPr>
        </p:nvSpPr>
        <p:spPr>
          <a:noFill/>
        </p:spPr>
        <p:txBody>
          <a:bodyPr/>
          <a:lstStyle/>
          <a:p>
            <a:fld id="{355130A8-75A4-4D14-BC02-FD3267973946}" type="slidenum">
              <a:rPr lang="en-US" smtClean="0"/>
              <a:pPr/>
              <a:t>4</a:t>
            </a:fld>
            <a:endParaRPr lang="en-US" smtClean="0"/>
          </a:p>
        </p:txBody>
      </p:sp>
      <p:sp>
        <p:nvSpPr>
          <p:cNvPr id="5124" name="Text Box 9"/>
          <p:cNvSpPr txBox="1">
            <a:spLocks noChangeArrowheads="1"/>
          </p:cNvSpPr>
          <p:nvPr/>
        </p:nvSpPr>
        <p:spPr bwMode="auto">
          <a:xfrm>
            <a:off x="381000" y="5486400"/>
            <a:ext cx="8458200" cy="707886"/>
          </a:xfrm>
          <a:prstGeom prst="rect">
            <a:avLst/>
          </a:prstGeom>
          <a:noFill/>
          <a:ln w="9525">
            <a:noFill/>
            <a:miter lim="800000"/>
            <a:headEnd/>
            <a:tailEnd/>
          </a:ln>
        </p:spPr>
        <p:txBody>
          <a:bodyPr wrap="square">
            <a:spAutoFit/>
          </a:bodyPr>
          <a:lstStyle/>
          <a:p>
            <a:r>
              <a:rPr lang="en-US" sz="2000" dirty="0" smtClean="0"/>
              <a:t>An </a:t>
            </a:r>
            <a:r>
              <a:rPr lang="en-US" sz="2000" dirty="0"/>
              <a:t>organizational approach to systems analysis </a:t>
            </a:r>
            <a:r>
              <a:rPr lang="en-US" sz="2000" dirty="0" smtClean="0"/>
              <a:t>and design </a:t>
            </a:r>
            <a:r>
              <a:rPr lang="en-US" sz="2000" dirty="0"/>
              <a:t>is driven by </a:t>
            </a:r>
            <a:r>
              <a:rPr lang="en-US" sz="2000" u="sng" dirty="0"/>
              <a:t>methodologies</a:t>
            </a:r>
            <a:r>
              <a:rPr lang="en-US" sz="2000" dirty="0"/>
              <a:t>, </a:t>
            </a:r>
            <a:r>
              <a:rPr lang="en-US" sz="2000" u="sng" dirty="0"/>
              <a:t>techniques</a:t>
            </a:r>
            <a:r>
              <a:rPr lang="en-US" sz="2000" dirty="0"/>
              <a:t>, and </a:t>
            </a:r>
            <a:r>
              <a:rPr lang="en-US" sz="2000" u="sng" dirty="0"/>
              <a:t>tools </a:t>
            </a:r>
          </a:p>
        </p:txBody>
      </p:sp>
      <p:pic>
        <p:nvPicPr>
          <p:cNvPr id="5125" name="Picture 7" descr="Noname.jpg"/>
          <p:cNvPicPr>
            <a:picLocks noChangeAspect="1"/>
          </p:cNvPicPr>
          <p:nvPr/>
        </p:nvPicPr>
        <p:blipFill>
          <a:blip r:embed="rId3"/>
          <a:srcRect/>
          <a:stretch>
            <a:fillRect/>
          </a:stretch>
        </p:blipFill>
        <p:spPr bwMode="auto">
          <a:xfrm>
            <a:off x="1843088" y="1381125"/>
            <a:ext cx="5457825" cy="409575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r>
              <a:rPr lang="en-US" sz="4000"/>
              <a:t>Managing the Information Systems Project (cont.)</a:t>
            </a:r>
          </a:p>
        </p:txBody>
      </p:sp>
      <p:sp>
        <p:nvSpPr>
          <p:cNvPr id="226307" name="Rectangle 3" descr="Rectangle: Click to edit Master text styles&#10;Second level&#10;Third level&#10;Fourth level&#10;Fifth level"/>
          <p:cNvSpPr>
            <a:spLocks noGrp="1" noChangeArrowheads="1"/>
          </p:cNvSpPr>
          <p:nvPr>
            <p:ph type="body" idx="1"/>
          </p:nvPr>
        </p:nvSpPr>
        <p:spPr>
          <a:xfrm>
            <a:off x="457200" y="1981200"/>
            <a:ext cx="8229600" cy="2438400"/>
          </a:xfrm>
        </p:spPr>
        <p:txBody>
          <a:bodyPr/>
          <a:lstStyle/>
          <a:p>
            <a:r>
              <a:rPr lang="en-US" dirty="0"/>
              <a:t>Project manager</a:t>
            </a:r>
          </a:p>
          <a:p>
            <a:pPr lvl="1"/>
            <a:r>
              <a:rPr lang="en-US" dirty="0"/>
              <a:t>Systems analyst with management and leadership skills responsible for leading project initiation, planning, execution, and </a:t>
            </a:r>
            <a:r>
              <a:rPr lang="en-US" dirty="0" smtClean="0"/>
              <a:t>closedown</a:t>
            </a:r>
            <a:endParaRPr lang="en-US" dirty="0"/>
          </a:p>
          <a:p>
            <a:endParaRPr lang="en-US" dirty="0"/>
          </a:p>
        </p:txBody>
      </p:sp>
    </p:spTree>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r>
              <a:rPr lang="en-US" sz="4000"/>
              <a:t>Phases of Project Management Process</a:t>
            </a:r>
          </a:p>
        </p:txBody>
      </p:sp>
      <p:sp>
        <p:nvSpPr>
          <p:cNvPr id="228355" name="Rectangle 3" descr="Rectangle: Click to edit Master text styles&#10;Second level&#10;Third level&#10;Fourth level&#10;Fifth level"/>
          <p:cNvSpPr>
            <a:spLocks noGrp="1" noChangeArrowheads="1"/>
          </p:cNvSpPr>
          <p:nvPr>
            <p:ph type="body" idx="1"/>
          </p:nvPr>
        </p:nvSpPr>
        <p:spPr/>
        <p:txBody>
          <a:bodyPr/>
          <a:lstStyle/>
          <a:p>
            <a:r>
              <a:rPr lang="en-US" sz="3600"/>
              <a:t>Phase 1: Initiation</a:t>
            </a:r>
          </a:p>
          <a:p>
            <a:r>
              <a:rPr lang="en-US" sz="3600"/>
              <a:t>Phase 2: Planning</a:t>
            </a:r>
          </a:p>
          <a:p>
            <a:r>
              <a:rPr lang="en-US" sz="3600"/>
              <a:t>Phase 3: Execution</a:t>
            </a:r>
          </a:p>
          <a:p>
            <a:r>
              <a:rPr lang="en-US" sz="3600"/>
              <a:t>Phase 4: Closedown</a:t>
            </a:r>
          </a:p>
        </p:txBody>
      </p:sp>
    </p:spTree>
  </p:cSld>
  <p:clrMapOvr>
    <a:masterClrMapping/>
  </p:clrMapOvr>
  <p:transition>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US" dirty="0"/>
              <a:t>PM Phase 1: Project Initiation</a:t>
            </a:r>
          </a:p>
        </p:txBody>
      </p:sp>
      <p:sp>
        <p:nvSpPr>
          <p:cNvPr id="229379" name="Rectangle 3" descr="Rectangle: Click to edit Master text styles&#10;Second level&#10;Third level&#10;Fourth level&#10;Fifth level"/>
          <p:cNvSpPr>
            <a:spLocks noGrp="1" noChangeArrowheads="1"/>
          </p:cNvSpPr>
          <p:nvPr>
            <p:ph type="body" idx="1"/>
          </p:nvPr>
        </p:nvSpPr>
        <p:spPr>
          <a:xfrm>
            <a:off x="457200" y="1524000"/>
            <a:ext cx="8229600" cy="4800600"/>
          </a:xfrm>
        </p:spPr>
        <p:txBody>
          <a:bodyPr/>
          <a:lstStyle/>
          <a:p>
            <a:pPr>
              <a:lnSpc>
                <a:spcPct val="80000"/>
              </a:lnSpc>
            </a:pPr>
            <a:r>
              <a:rPr lang="en-US" sz="2400" dirty="0" smtClean="0"/>
              <a:t>Project manager performs several activities to:</a:t>
            </a:r>
          </a:p>
          <a:p>
            <a:pPr lvl="1">
              <a:lnSpc>
                <a:spcPct val="80000"/>
              </a:lnSpc>
            </a:pPr>
            <a:r>
              <a:rPr lang="en-US" sz="2400" dirty="0" smtClean="0"/>
              <a:t>Assess size, scope and complexity of project, and establish procedures to support activities.</a:t>
            </a:r>
          </a:p>
          <a:p>
            <a:pPr lvl="1">
              <a:lnSpc>
                <a:spcPct val="80000"/>
              </a:lnSpc>
            </a:pPr>
            <a:r>
              <a:rPr lang="en-US" sz="2400" dirty="0" smtClean="0"/>
              <a:t>Establish</a:t>
            </a:r>
            <a:r>
              <a:rPr lang="en-US" sz="2400" dirty="0"/>
              <a:t>:</a:t>
            </a:r>
          </a:p>
          <a:p>
            <a:pPr lvl="2">
              <a:lnSpc>
                <a:spcPct val="80000"/>
              </a:lnSpc>
            </a:pPr>
            <a:r>
              <a:rPr lang="en-US" sz="2000" dirty="0" smtClean="0"/>
              <a:t>Project </a:t>
            </a:r>
            <a:r>
              <a:rPr lang="en-US" sz="2000" dirty="0" smtClean="0"/>
              <a:t>Initiation team</a:t>
            </a:r>
            <a:endParaRPr lang="en-US" sz="2000" dirty="0"/>
          </a:p>
          <a:p>
            <a:pPr lvl="2">
              <a:lnSpc>
                <a:spcPct val="80000"/>
              </a:lnSpc>
            </a:pPr>
            <a:r>
              <a:rPr lang="en-US" sz="2000" dirty="0"/>
              <a:t>Relationship with customer</a:t>
            </a:r>
          </a:p>
          <a:p>
            <a:pPr lvl="2">
              <a:lnSpc>
                <a:spcPct val="80000"/>
              </a:lnSpc>
            </a:pPr>
            <a:r>
              <a:rPr lang="en-US" sz="2000" dirty="0"/>
              <a:t>Project initiation plan</a:t>
            </a:r>
          </a:p>
          <a:p>
            <a:pPr lvl="3">
              <a:lnSpc>
                <a:spcPct val="80000"/>
              </a:lnSpc>
            </a:pPr>
            <a:r>
              <a:rPr lang="en-US" sz="1800" dirty="0"/>
              <a:t>Agendas for several meetings</a:t>
            </a:r>
          </a:p>
          <a:p>
            <a:pPr lvl="2">
              <a:lnSpc>
                <a:spcPct val="80000"/>
              </a:lnSpc>
            </a:pPr>
            <a:r>
              <a:rPr lang="en-US" sz="2000" dirty="0"/>
              <a:t>Management procedures</a:t>
            </a:r>
          </a:p>
          <a:p>
            <a:pPr lvl="3">
              <a:lnSpc>
                <a:spcPct val="80000"/>
              </a:lnSpc>
            </a:pPr>
            <a:r>
              <a:rPr lang="en-US" sz="1800" dirty="0"/>
              <a:t>Developing team communication, reporting procedures, job assignments and roles, project change procedures, funding and billing procedures</a:t>
            </a:r>
          </a:p>
          <a:p>
            <a:pPr lvl="2">
              <a:lnSpc>
                <a:spcPct val="80000"/>
              </a:lnSpc>
            </a:pPr>
            <a:r>
              <a:rPr lang="en-US" sz="2000" dirty="0"/>
              <a:t>Project management environment</a:t>
            </a:r>
          </a:p>
          <a:p>
            <a:pPr lvl="3">
              <a:lnSpc>
                <a:spcPct val="80000"/>
              </a:lnSpc>
            </a:pPr>
            <a:r>
              <a:rPr lang="en-US" sz="1800" dirty="0" smtClean="0"/>
              <a:t>Collect used tools of project management.</a:t>
            </a:r>
            <a:endParaRPr lang="en-US" sz="1800" dirty="0"/>
          </a:p>
          <a:p>
            <a:pPr lvl="2">
              <a:lnSpc>
                <a:spcPct val="80000"/>
              </a:lnSpc>
            </a:pPr>
            <a:r>
              <a:rPr lang="en-US" sz="2000" dirty="0"/>
              <a:t>Project workbook</a:t>
            </a:r>
          </a:p>
          <a:p>
            <a:pPr lvl="3">
              <a:lnSpc>
                <a:spcPct val="80000"/>
              </a:lnSpc>
            </a:pPr>
            <a:r>
              <a:rPr lang="en-US" sz="1800" dirty="0"/>
              <a:t>Recording project </a:t>
            </a:r>
            <a:r>
              <a:rPr lang="en-US" sz="1800" dirty="0" smtClean="0"/>
              <a:t>information</a:t>
            </a:r>
          </a:p>
        </p:txBody>
      </p:sp>
    </p:spTree>
  </p:cSld>
  <p:clrMapOvr>
    <a:masterClrMapping/>
  </p:clrMapOvr>
  <p:transition>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5" name="Picture 5" descr="FIG03_06"/>
          <p:cNvPicPr>
            <a:picLocks noChangeAspect="1" noChangeArrowheads="1"/>
          </p:cNvPicPr>
          <p:nvPr/>
        </p:nvPicPr>
        <p:blipFill>
          <a:blip r:embed="rId2"/>
          <a:srcRect/>
          <a:stretch>
            <a:fillRect/>
          </a:stretch>
        </p:blipFill>
        <p:spPr bwMode="auto">
          <a:xfrm>
            <a:off x="1171575" y="457200"/>
            <a:ext cx="6905625" cy="5715000"/>
          </a:xfrm>
          <a:prstGeom prst="rect">
            <a:avLst/>
          </a:prstGeom>
          <a:noFill/>
        </p:spPr>
      </p:pic>
    </p:spTree>
  </p:cSld>
  <p:clrMapOvr>
    <a:masterClrMapping/>
  </p:clrMapOvr>
  <p:transition>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609600" y="76200"/>
            <a:ext cx="7772400" cy="1143000"/>
          </a:xfrm>
        </p:spPr>
        <p:txBody>
          <a:bodyPr/>
          <a:lstStyle/>
          <a:p>
            <a:r>
              <a:rPr lang="en-US"/>
              <a:t>PM Phase 2: Project Planning</a:t>
            </a:r>
          </a:p>
        </p:txBody>
      </p:sp>
      <p:sp>
        <p:nvSpPr>
          <p:cNvPr id="270339" name="Rectangle 3" descr="Rectangle: Click to edit Master text styles&#10;Second level&#10;Third level&#10;Fourth level&#10;Fifth level"/>
          <p:cNvSpPr>
            <a:spLocks noGrp="1" noChangeArrowheads="1"/>
          </p:cNvSpPr>
          <p:nvPr>
            <p:ph type="body" idx="1"/>
          </p:nvPr>
        </p:nvSpPr>
        <p:spPr>
          <a:xfrm>
            <a:off x="609600" y="1066800"/>
            <a:ext cx="7772400" cy="5105400"/>
          </a:xfrm>
        </p:spPr>
        <p:txBody>
          <a:bodyPr/>
          <a:lstStyle/>
          <a:p>
            <a:pPr>
              <a:lnSpc>
                <a:spcPct val="80000"/>
              </a:lnSpc>
            </a:pPr>
            <a:r>
              <a:rPr lang="en-US" sz="2400" dirty="0"/>
              <a:t>Define clear, discrete activities and the work needed to complete each activity</a:t>
            </a:r>
          </a:p>
          <a:p>
            <a:pPr>
              <a:lnSpc>
                <a:spcPct val="80000"/>
              </a:lnSpc>
            </a:pPr>
            <a:r>
              <a:rPr lang="en-US" sz="2400" dirty="0"/>
              <a:t>Tasks</a:t>
            </a:r>
          </a:p>
          <a:p>
            <a:pPr lvl="1">
              <a:lnSpc>
                <a:spcPct val="80000"/>
              </a:lnSpc>
            </a:pPr>
            <a:r>
              <a:rPr lang="en-US" sz="2000" dirty="0" smtClean="0"/>
              <a:t>Describe project </a:t>
            </a:r>
            <a:r>
              <a:rPr lang="en-US" sz="2000" dirty="0"/>
              <a:t>scope, alternatives, feasibility</a:t>
            </a:r>
          </a:p>
          <a:p>
            <a:pPr lvl="2">
              <a:lnSpc>
                <a:spcPct val="80000"/>
              </a:lnSpc>
            </a:pPr>
            <a:r>
              <a:rPr lang="en-US" sz="1800" dirty="0" smtClean="0"/>
              <a:t>Understand content </a:t>
            </a:r>
            <a:r>
              <a:rPr lang="en-US" sz="1800" dirty="0"/>
              <a:t>and complexity</a:t>
            </a:r>
          </a:p>
          <a:p>
            <a:pPr lvl="1">
              <a:lnSpc>
                <a:spcPct val="80000"/>
              </a:lnSpc>
            </a:pPr>
            <a:r>
              <a:rPr lang="en-US" sz="2000" dirty="0" smtClean="0"/>
              <a:t>Divide </a:t>
            </a:r>
            <a:r>
              <a:rPr lang="en-US" sz="2000" dirty="0"/>
              <a:t>project into tasks: work breakdown structure (phases, activities, tasks)</a:t>
            </a:r>
          </a:p>
          <a:p>
            <a:pPr lvl="1">
              <a:lnSpc>
                <a:spcPct val="80000"/>
              </a:lnSpc>
            </a:pPr>
            <a:r>
              <a:rPr lang="en-US" sz="2000" dirty="0" smtClean="0"/>
              <a:t>Estimate </a:t>
            </a:r>
            <a:r>
              <a:rPr lang="en-US" sz="2000" dirty="0"/>
              <a:t>resource requirements (people, money)</a:t>
            </a:r>
          </a:p>
          <a:p>
            <a:pPr lvl="2">
              <a:lnSpc>
                <a:spcPct val="80000"/>
              </a:lnSpc>
            </a:pPr>
            <a:r>
              <a:rPr lang="en-US" sz="1800" dirty="0"/>
              <a:t>Methods for estimating project size: COCOMO (</a:t>
            </a:r>
            <a:r>
              <a:rPr lang="en-US" sz="1800" dirty="0" err="1"/>
              <a:t>COnstructive</a:t>
            </a:r>
            <a:r>
              <a:rPr lang="en-US" sz="1800" dirty="0"/>
              <a:t> </a:t>
            </a:r>
            <a:r>
              <a:rPr lang="en-US" sz="1800" dirty="0" err="1"/>
              <a:t>COst</a:t>
            </a:r>
            <a:r>
              <a:rPr lang="en-US" sz="1800" dirty="0"/>
              <a:t> </a:t>
            </a:r>
            <a:r>
              <a:rPr lang="en-US" sz="1800" dirty="0" err="1"/>
              <a:t>MOdel</a:t>
            </a:r>
            <a:r>
              <a:rPr lang="en-US" sz="1800" dirty="0"/>
              <a:t>), Function point estimating </a:t>
            </a:r>
          </a:p>
          <a:p>
            <a:pPr lvl="1">
              <a:lnSpc>
                <a:spcPct val="80000"/>
              </a:lnSpc>
            </a:pPr>
            <a:r>
              <a:rPr lang="en-US" sz="2000" dirty="0"/>
              <a:t>Develop preliminary schedule</a:t>
            </a:r>
          </a:p>
          <a:p>
            <a:pPr lvl="1">
              <a:lnSpc>
                <a:spcPct val="80000"/>
              </a:lnSpc>
            </a:pPr>
            <a:r>
              <a:rPr lang="en-US" sz="2000" dirty="0"/>
              <a:t>Develop communication plan</a:t>
            </a:r>
          </a:p>
          <a:p>
            <a:pPr lvl="1">
              <a:lnSpc>
                <a:spcPct val="80000"/>
              </a:lnSpc>
            </a:pPr>
            <a:r>
              <a:rPr lang="en-US" sz="2000" dirty="0"/>
              <a:t>Determine standards and procedures</a:t>
            </a:r>
          </a:p>
          <a:p>
            <a:pPr lvl="1">
              <a:lnSpc>
                <a:spcPct val="80000"/>
              </a:lnSpc>
            </a:pPr>
            <a:r>
              <a:rPr lang="en-US" sz="2000" dirty="0"/>
              <a:t>Risk identification and assessment</a:t>
            </a:r>
          </a:p>
          <a:p>
            <a:pPr lvl="1">
              <a:lnSpc>
                <a:spcPct val="80000"/>
              </a:lnSpc>
            </a:pPr>
            <a:r>
              <a:rPr lang="en-US" sz="2000" dirty="0"/>
              <a:t>Create preliminary budget</a:t>
            </a:r>
          </a:p>
          <a:p>
            <a:pPr lvl="1">
              <a:lnSpc>
                <a:spcPct val="80000"/>
              </a:lnSpc>
            </a:pPr>
            <a:r>
              <a:rPr lang="en-US" sz="2000" dirty="0"/>
              <a:t>Develop a statement of work</a:t>
            </a:r>
          </a:p>
          <a:p>
            <a:pPr lvl="1">
              <a:lnSpc>
                <a:spcPct val="80000"/>
              </a:lnSpc>
            </a:pPr>
            <a:r>
              <a:rPr lang="en-US" sz="2000" dirty="0"/>
              <a:t>Set baseline project plan</a:t>
            </a:r>
          </a:p>
        </p:txBody>
      </p:sp>
    </p:spTree>
  </p:cSld>
  <p:clrMapOvr>
    <a:masterClrMapping/>
  </p:clrMapOvr>
  <p:transition>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z="4000"/>
              <a:t>Some Components of Project Planning</a:t>
            </a:r>
          </a:p>
        </p:txBody>
      </p:sp>
      <p:sp>
        <p:nvSpPr>
          <p:cNvPr id="243715" name="Rectangle 3" descr="Rectangle: Click to edit Master text styles&#10;Second level&#10;Third level&#10;Fourth level&#10;Fifth level"/>
          <p:cNvSpPr>
            <a:spLocks noGrp="1" noChangeArrowheads="1"/>
          </p:cNvSpPr>
          <p:nvPr>
            <p:ph type="body" idx="1"/>
          </p:nvPr>
        </p:nvSpPr>
        <p:spPr>
          <a:xfrm>
            <a:off x="457200" y="1981200"/>
            <a:ext cx="8229600" cy="4267200"/>
          </a:xfrm>
        </p:spPr>
        <p:txBody>
          <a:bodyPr/>
          <a:lstStyle/>
          <a:p>
            <a:r>
              <a:rPr lang="en-US" dirty="0" smtClean="0"/>
              <a:t>Work Breakdown Structure (WBS)</a:t>
            </a:r>
          </a:p>
          <a:p>
            <a:pPr lvl="1" algn="just">
              <a:lnSpc>
                <a:spcPct val="90000"/>
              </a:lnSpc>
            </a:pPr>
            <a:r>
              <a:rPr lang="en-US" sz="2400" dirty="0" smtClean="0"/>
              <a:t>Division of project into manageable and logically ordered tasks and </a:t>
            </a:r>
            <a:r>
              <a:rPr lang="en-US" sz="2400" dirty="0" smtClean="0"/>
              <a:t>subtasks.</a:t>
            </a:r>
            <a:endParaRPr lang="en-US" sz="2400" dirty="0" smtClean="0"/>
          </a:p>
          <a:p>
            <a:pPr>
              <a:lnSpc>
                <a:spcPct val="90000"/>
              </a:lnSpc>
            </a:pPr>
            <a:r>
              <a:rPr lang="en-US" sz="2800" dirty="0" smtClean="0"/>
              <a:t>Preliminary </a:t>
            </a:r>
            <a:r>
              <a:rPr lang="en-US" sz="2800" dirty="0" smtClean="0"/>
              <a:t>Budget</a:t>
            </a:r>
          </a:p>
          <a:p>
            <a:pPr lvl="1" algn="just">
              <a:lnSpc>
                <a:spcPct val="90000"/>
              </a:lnSpc>
            </a:pPr>
            <a:r>
              <a:rPr lang="en-US" sz="2400" dirty="0" smtClean="0"/>
              <a:t>Cost-benefit analysis outlining planned expenses and </a:t>
            </a:r>
            <a:r>
              <a:rPr lang="en-US" sz="2400" dirty="0" smtClean="0"/>
              <a:t>revenues.</a:t>
            </a:r>
            <a:endParaRPr lang="en-US" sz="2400" dirty="0" smtClean="0"/>
          </a:p>
          <a:p>
            <a:pPr>
              <a:lnSpc>
                <a:spcPct val="90000"/>
              </a:lnSpc>
            </a:pPr>
            <a:r>
              <a:rPr lang="en-US" sz="2800" dirty="0" smtClean="0"/>
              <a:t>Statement </a:t>
            </a:r>
            <a:r>
              <a:rPr lang="en-US" sz="2800" dirty="0"/>
              <a:t>of Work (SOW) </a:t>
            </a:r>
          </a:p>
          <a:p>
            <a:pPr lvl="1" algn="just">
              <a:lnSpc>
                <a:spcPct val="90000"/>
              </a:lnSpc>
            </a:pPr>
            <a:r>
              <a:rPr lang="en-US" sz="2400" dirty="0"/>
              <a:t>“Contract” between the IS staff and the customer regarding deliverables and time estimates for a system development </a:t>
            </a:r>
            <a:r>
              <a:rPr lang="en-US" sz="2400" dirty="0" smtClean="0"/>
              <a:t>project.</a:t>
            </a:r>
            <a:endParaRPr lang="en-US" sz="2400" dirty="0"/>
          </a:p>
        </p:txBody>
      </p:sp>
    </p:spTree>
  </p:cSld>
  <p:clrMapOvr>
    <a:masterClrMapping/>
  </p:clrMapOvr>
  <p:transition>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en-US" sz="4000"/>
              <a:t>Some Components of Project Planning (cont.)</a:t>
            </a:r>
          </a:p>
        </p:txBody>
      </p:sp>
      <p:sp>
        <p:nvSpPr>
          <p:cNvPr id="239619"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en-US" sz="2800" dirty="0" smtClean="0"/>
              <a:t>The Baseline Project Plan (BPP)</a:t>
            </a:r>
          </a:p>
          <a:p>
            <a:pPr lvl="1" algn="just">
              <a:lnSpc>
                <a:spcPct val="90000"/>
              </a:lnSpc>
            </a:pPr>
            <a:r>
              <a:rPr lang="en-US" sz="2400" dirty="0" smtClean="0"/>
              <a:t>Provides an estimate of scope, benefits, schedules, costs, risks, and resource </a:t>
            </a:r>
            <a:r>
              <a:rPr lang="en-US" sz="2400" dirty="0" smtClean="0"/>
              <a:t>requirements.</a:t>
            </a:r>
            <a:endParaRPr lang="en-US" sz="2400" dirty="0" smtClean="0"/>
          </a:p>
          <a:p>
            <a:r>
              <a:rPr lang="en-US" dirty="0" smtClean="0"/>
              <a:t>Scheduling </a:t>
            </a:r>
            <a:r>
              <a:rPr lang="en-US" dirty="0"/>
              <a:t>Diagrams</a:t>
            </a:r>
          </a:p>
          <a:p>
            <a:pPr lvl="1" algn="just">
              <a:lnSpc>
                <a:spcPct val="90000"/>
              </a:lnSpc>
            </a:pPr>
            <a:r>
              <a:rPr lang="en-US" sz="2400" dirty="0"/>
              <a:t>Gantt chart: horizontal bars represent task durations</a:t>
            </a:r>
          </a:p>
          <a:p>
            <a:pPr lvl="1" algn="just">
              <a:lnSpc>
                <a:spcPct val="90000"/>
              </a:lnSpc>
            </a:pPr>
            <a:r>
              <a:rPr lang="en-US" sz="2400" dirty="0"/>
              <a:t>Network diagram: boxes and links represent task </a:t>
            </a:r>
            <a:r>
              <a:rPr lang="en-US" sz="2400" dirty="0" smtClean="0"/>
              <a:t>dependencies</a:t>
            </a:r>
          </a:p>
        </p:txBody>
      </p:sp>
    </p:spTree>
  </p:cSld>
  <p:clrMapOvr>
    <a:masterClrMapping/>
  </p:clrMapOvr>
  <p:transition>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8" name="Rectangle 4"/>
          <p:cNvSpPr>
            <a:spLocks noGrp="1" noChangeArrowheads="1"/>
          </p:cNvSpPr>
          <p:nvPr>
            <p:ph type="title"/>
          </p:nvPr>
        </p:nvSpPr>
        <p:spPr/>
        <p:txBody>
          <a:bodyPr/>
          <a:lstStyle/>
          <a:p>
            <a:r>
              <a:rPr lang="en-US" sz="4000" dirty="0"/>
              <a:t>Scheduling Diagrams</a:t>
            </a:r>
            <a:br>
              <a:rPr lang="en-US" sz="4000" dirty="0"/>
            </a:br>
            <a:r>
              <a:rPr lang="en-US" sz="4000" dirty="0"/>
              <a:t>Gantt Chart</a:t>
            </a:r>
          </a:p>
        </p:txBody>
      </p:sp>
      <p:pic>
        <p:nvPicPr>
          <p:cNvPr id="241670" name="Picture 6" descr="FIG03_09"/>
          <p:cNvPicPr>
            <a:picLocks noChangeAspect="1" noChangeArrowheads="1"/>
          </p:cNvPicPr>
          <p:nvPr/>
        </p:nvPicPr>
        <p:blipFill>
          <a:blip r:embed="rId2"/>
          <a:srcRect/>
          <a:stretch>
            <a:fillRect/>
          </a:stretch>
        </p:blipFill>
        <p:spPr bwMode="auto">
          <a:xfrm>
            <a:off x="838200" y="1790700"/>
            <a:ext cx="7620000" cy="4076700"/>
          </a:xfrm>
          <a:prstGeom prst="rect">
            <a:avLst/>
          </a:prstGeom>
          <a:noFill/>
        </p:spPr>
      </p:pic>
      <p:sp>
        <p:nvSpPr>
          <p:cNvPr id="241671" name="Text Box 7"/>
          <p:cNvSpPr txBox="1">
            <a:spLocks noChangeArrowheads="1"/>
          </p:cNvSpPr>
          <p:nvPr/>
        </p:nvSpPr>
        <p:spPr bwMode="auto">
          <a:xfrm>
            <a:off x="4267200" y="4495800"/>
            <a:ext cx="3429000" cy="1187450"/>
          </a:xfrm>
          <a:prstGeom prst="rect">
            <a:avLst/>
          </a:prstGeom>
          <a:noFill/>
          <a:ln w="9525">
            <a:noFill/>
            <a:miter lim="800000"/>
            <a:headEnd/>
            <a:tailEnd/>
          </a:ln>
          <a:effectLst/>
        </p:spPr>
        <p:txBody>
          <a:bodyPr>
            <a:spAutoFit/>
          </a:bodyPr>
          <a:lstStyle/>
          <a:p>
            <a:pPr>
              <a:buFont typeface="Wingdings" pitchFamily="2" charset="2"/>
              <a:buNone/>
            </a:pPr>
            <a:r>
              <a:rPr lang="en-US" sz="2400"/>
              <a:t>Special-purpose project management software is available for this.</a:t>
            </a:r>
          </a:p>
        </p:txBody>
      </p:sp>
    </p:spTree>
  </p:cSld>
  <p:clrMapOvr>
    <a:masterClrMapping/>
  </p:clrMapOvr>
  <p:transition>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r>
              <a:rPr lang="en-US" sz="4000" dirty="0"/>
              <a:t>Scheduling Diagrams</a:t>
            </a:r>
            <a:br>
              <a:rPr lang="en-US" sz="4000" dirty="0"/>
            </a:br>
            <a:r>
              <a:rPr lang="en-US" sz="4000" dirty="0"/>
              <a:t>Network Diagram</a:t>
            </a:r>
          </a:p>
        </p:txBody>
      </p:sp>
      <p:pic>
        <p:nvPicPr>
          <p:cNvPr id="274436" name="Picture 4" descr="FIG03_11"/>
          <p:cNvPicPr>
            <a:picLocks noChangeAspect="1" noChangeArrowheads="1"/>
          </p:cNvPicPr>
          <p:nvPr/>
        </p:nvPicPr>
        <p:blipFill>
          <a:blip r:embed="rId2"/>
          <a:srcRect/>
          <a:stretch>
            <a:fillRect/>
          </a:stretch>
        </p:blipFill>
        <p:spPr bwMode="auto">
          <a:xfrm>
            <a:off x="762000" y="1905000"/>
            <a:ext cx="7620000" cy="4171950"/>
          </a:xfrm>
          <a:prstGeom prst="rect">
            <a:avLst/>
          </a:prstGeom>
          <a:noFill/>
        </p:spPr>
      </p:pic>
      <p:sp>
        <p:nvSpPr>
          <p:cNvPr id="274437" name="Text Box 5"/>
          <p:cNvSpPr txBox="1">
            <a:spLocks noChangeArrowheads="1"/>
          </p:cNvSpPr>
          <p:nvPr/>
        </p:nvSpPr>
        <p:spPr bwMode="auto">
          <a:xfrm>
            <a:off x="1219200" y="3597275"/>
            <a:ext cx="5257800" cy="822325"/>
          </a:xfrm>
          <a:prstGeom prst="rect">
            <a:avLst/>
          </a:prstGeom>
          <a:noFill/>
          <a:ln w="9525">
            <a:noFill/>
            <a:miter lim="800000"/>
            <a:headEnd/>
            <a:tailEnd/>
          </a:ln>
          <a:effectLst/>
        </p:spPr>
        <p:txBody>
          <a:bodyPr>
            <a:spAutoFit/>
          </a:bodyPr>
          <a:lstStyle/>
          <a:p>
            <a:pPr>
              <a:buFont typeface="Wingdings" pitchFamily="2" charset="2"/>
              <a:buNone/>
            </a:pPr>
            <a:r>
              <a:rPr lang="en-US" sz="2400"/>
              <a:t>Special-purpose project management software is available for this.</a:t>
            </a:r>
          </a:p>
        </p:txBody>
      </p:sp>
    </p:spTree>
  </p:cSld>
  <p:clrMapOvr>
    <a:masterClrMapping/>
  </p:clrMapOvr>
  <p:transition>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4" name="Rectangle 4"/>
          <p:cNvSpPr>
            <a:spLocks noGrp="1" noChangeArrowheads="1"/>
          </p:cNvSpPr>
          <p:nvPr>
            <p:ph type="title"/>
          </p:nvPr>
        </p:nvSpPr>
        <p:spPr>
          <a:xfrm>
            <a:off x="533400" y="381000"/>
            <a:ext cx="8229600" cy="1371600"/>
          </a:xfrm>
        </p:spPr>
        <p:txBody>
          <a:bodyPr/>
          <a:lstStyle/>
          <a:p>
            <a:r>
              <a:rPr lang="en-US" dirty="0"/>
              <a:t>Preliminary Budget</a:t>
            </a:r>
          </a:p>
        </p:txBody>
      </p:sp>
      <p:pic>
        <p:nvPicPr>
          <p:cNvPr id="245766" name="Picture 6" descr="FIG03_12"/>
          <p:cNvPicPr>
            <a:picLocks noChangeAspect="1" noChangeArrowheads="1"/>
          </p:cNvPicPr>
          <p:nvPr/>
        </p:nvPicPr>
        <p:blipFill>
          <a:blip r:embed="rId2"/>
          <a:srcRect/>
          <a:stretch>
            <a:fillRect/>
          </a:stretch>
        </p:blipFill>
        <p:spPr bwMode="auto">
          <a:xfrm>
            <a:off x="762000" y="1371600"/>
            <a:ext cx="5929313" cy="4749800"/>
          </a:xfrm>
          <a:prstGeom prst="rect">
            <a:avLst/>
          </a:prstGeom>
          <a:noFill/>
        </p:spPr>
      </p:pic>
      <p:sp>
        <p:nvSpPr>
          <p:cNvPr id="245767" name="Text Box 7"/>
          <p:cNvSpPr txBox="1">
            <a:spLocks noChangeArrowheads="1"/>
          </p:cNvSpPr>
          <p:nvPr/>
        </p:nvSpPr>
        <p:spPr bwMode="auto">
          <a:xfrm>
            <a:off x="6918325" y="2601913"/>
            <a:ext cx="1692275" cy="396875"/>
          </a:xfrm>
          <a:prstGeom prst="rect">
            <a:avLst/>
          </a:prstGeom>
          <a:noFill/>
          <a:ln w="9525">
            <a:noFill/>
            <a:miter lim="800000"/>
            <a:headEnd/>
            <a:tailEnd/>
          </a:ln>
          <a:effectLst/>
        </p:spPr>
        <p:txBody>
          <a:bodyPr>
            <a:spAutoFit/>
          </a:bodyPr>
          <a:lstStyle/>
          <a:p>
            <a:pPr>
              <a:buFont typeface="Wingdings" pitchFamily="2" charset="2"/>
              <a:buNone/>
            </a:pPr>
            <a:endParaRPr lang="en-US" sz="2000"/>
          </a:p>
        </p:txBody>
      </p:sp>
      <p:sp>
        <p:nvSpPr>
          <p:cNvPr id="245768" name="Text Box 8"/>
          <p:cNvSpPr txBox="1">
            <a:spLocks noChangeArrowheads="1"/>
          </p:cNvSpPr>
          <p:nvPr/>
        </p:nvSpPr>
        <p:spPr bwMode="auto">
          <a:xfrm>
            <a:off x="6842125" y="2554288"/>
            <a:ext cx="1920875" cy="1552575"/>
          </a:xfrm>
          <a:prstGeom prst="rect">
            <a:avLst/>
          </a:prstGeom>
          <a:noFill/>
          <a:ln w="9525">
            <a:noFill/>
            <a:miter lim="800000"/>
            <a:headEnd/>
            <a:tailEnd/>
          </a:ln>
          <a:effectLst/>
        </p:spPr>
        <p:txBody>
          <a:bodyPr>
            <a:spAutoFit/>
          </a:bodyPr>
          <a:lstStyle/>
          <a:p>
            <a:pPr>
              <a:buFont typeface="Wingdings" pitchFamily="2" charset="2"/>
              <a:buNone/>
            </a:pPr>
            <a:r>
              <a:rPr lang="en-US" sz="2400"/>
              <a:t>Spreadsheet software is good for this.</a:t>
            </a:r>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1"/>
          </p:nvPr>
        </p:nvSpPr>
        <p:spPr>
          <a:noFill/>
        </p:spPr>
        <p:txBody>
          <a:bodyPr/>
          <a:lstStyle/>
          <a:p>
            <a:fld id="{E6AFDDBC-3193-4585-BC6D-EB88B45C8447}" type="slidenum">
              <a:rPr lang="en-US" smtClean="0"/>
              <a:pPr/>
              <a:t>5</a:t>
            </a:fld>
            <a:endParaRPr lang="en-US" smtClean="0"/>
          </a:p>
        </p:txBody>
      </p:sp>
      <p:sp>
        <p:nvSpPr>
          <p:cNvPr id="9219" name="Rectangle 2"/>
          <p:cNvSpPr>
            <a:spLocks noGrp="1" noChangeArrowheads="1"/>
          </p:cNvSpPr>
          <p:nvPr>
            <p:ph type="title"/>
          </p:nvPr>
        </p:nvSpPr>
        <p:spPr/>
        <p:txBody>
          <a:bodyPr/>
          <a:lstStyle/>
          <a:p>
            <a:pPr eaLnBrk="1" hangingPunct="1"/>
            <a:r>
              <a:rPr lang="en-US" sz="4000" smtClean="0"/>
              <a:t>Developing Information Systems</a:t>
            </a:r>
          </a:p>
        </p:txBody>
      </p:sp>
      <p:sp>
        <p:nvSpPr>
          <p:cNvPr id="9220" name="Rectangle 3"/>
          <p:cNvSpPr>
            <a:spLocks noGrp="1" noChangeArrowheads="1"/>
          </p:cNvSpPr>
          <p:nvPr>
            <p:ph type="body" idx="1"/>
          </p:nvPr>
        </p:nvSpPr>
        <p:spPr/>
        <p:txBody>
          <a:bodyPr/>
          <a:lstStyle/>
          <a:p>
            <a:pPr algn="just" eaLnBrk="1" hangingPunct="1"/>
            <a:r>
              <a:rPr lang="en-US" b="1" dirty="0" smtClean="0"/>
              <a:t>System Development Methodology</a:t>
            </a:r>
            <a:r>
              <a:rPr lang="en-US" dirty="0" smtClean="0"/>
              <a:t> is a standard process followed in an organization to conduct all the steps necessary to analyze, design, implement, and maintain information systems.</a:t>
            </a:r>
          </a:p>
        </p:txBody>
      </p:sp>
    </p:spTree>
  </p:cSld>
  <p:clrMapOvr>
    <a:masterClrMapping/>
  </p:clrMapOvr>
  <p:transition>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sz="4000"/>
              <a:t>PM Phase 3: Project Execution</a:t>
            </a:r>
          </a:p>
        </p:txBody>
      </p:sp>
      <p:sp>
        <p:nvSpPr>
          <p:cNvPr id="231427"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en-US" dirty="0"/>
              <a:t>Plans created in prior phases are put into action.</a:t>
            </a:r>
          </a:p>
          <a:p>
            <a:pPr>
              <a:lnSpc>
                <a:spcPct val="90000"/>
              </a:lnSpc>
            </a:pPr>
            <a:r>
              <a:rPr lang="en-US" dirty="0"/>
              <a:t>Actions</a:t>
            </a:r>
          </a:p>
          <a:p>
            <a:pPr lvl="1">
              <a:lnSpc>
                <a:spcPct val="90000"/>
              </a:lnSpc>
            </a:pPr>
            <a:r>
              <a:rPr lang="en-US" dirty="0"/>
              <a:t>Execute baseline project plan</a:t>
            </a:r>
          </a:p>
          <a:p>
            <a:pPr lvl="1">
              <a:lnSpc>
                <a:spcPct val="90000"/>
              </a:lnSpc>
            </a:pPr>
            <a:r>
              <a:rPr lang="en-US" dirty="0"/>
              <a:t>Monitor progress against baseline plan</a:t>
            </a:r>
          </a:p>
          <a:p>
            <a:pPr lvl="1">
              <a:lnSpc>
                <a:spcPct val="90000"/>
              </a:lnSpc>
            </a:pPr>
            <a:r>
              <a:rPr lang="en-US" dirty="0"/>
              <a:t>Manage changes in baseline plan</a:t>
            </a:r>
          </a:p>
          <a:p>
            <a:pPr lvl="1">
              <a:lnSpc>
                <a:spcPct val="90000"/>
              </a:lnSpc>
            </a:pPr>
            <a:r>
              <a:rPr lang="en-US" dirty="0"/>
              <a:t>Maintain project workbook</a:t>
            </a:r>
          </a:p>
          <a:p>
            <a:pPr lvl="1">
              <a:lnSpc>
                <a:spcPct val="90000"/>
              </a:lnSpc>
            </a:pPr>
            <a:r>
              <a:rPr lang="en-US" dirty="0"/>
              <a:t>Communicate project status</a:t>
            </a:r>
          </a:p>
        </p:txBody>
      </p:sp>
    </p:spTree>
  </p:cSld>
  <p:clrMapOvr>
    <a:masterClrMapping/>
  </p:clrMapOvr>
  <p:transition>
    <p:zo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n-US" sz="4000"/>
              <a:t>Monitoring Progress with a Gantt Chart</a:t>
            </a:r>
          </a:p>
        </p:txBody>
      </p:sp>
      <p:pic>
        <p:nvPicPr>
          <p:cNvPr id="247814" name="Picture 6" descr="FIG03_14"/>
          <p:cNvPicPr>
            <a:picLocks noChangeAspect="1" noChangeArrowheads="1"/>
          </p:cNvPicPr>
          <p:nvPr/>
        </p:nvPicPr>
        <p:blipFill>
          <a:blip r:embed="rId2"/>
          <a:srcRect/>
          <a:stretch>
            <a:fillRect/>
          </a:stretch>
        </p:blipFill>
        <p:spPr bwMode="auto">
          <a:xfrm>
            <a:off x="609600" y="1676400"/>
            <a:ext cx="8077200" cy="4343400"/>
          </a:xfrm>
          <a:prstGeom prst="rect">
            <a:avLst/>
          </a:prstGeom>
          <a:noFill/>
        </p:spPr>
      </p:pic>
      <p:sp>
        <p:nvSpPr>
          <p:cNvPr id="247815" name="Text Box 7"/>
          <p:cNvSpPr txBox="1">
            <a:spLocks noChangeArrowheads="1"/>
          </p:cNvSpPr>
          <p:nvPr/>
        </p:nvSpPr>
        <p:spPr bwMode="auto">
          <a:xfrm>
            <a:off x="1219200" y="4587875"/>
            <a:ext cx="5638800" cy="822325"/>
          </a:xfrm>
          <a:prstGeom prst="rect">
            <a:avLst/>
          </a:prstGeom>
          <a:noFill/>
          <a:ln w="9525">
            <a:noFill/>
            <a:miter lim="800000"/>
            <a:headEnd/>
            <a:tailEnd/>
          </a:ln>
          <a:effectLst/>
        </p:spPr>
        <p:txBody>
          <a:bodyPr>
            <a:spAutoFit/>
          </a:bodyPr>
          <a:lstStyle/>
          <a:p>
            <a:pPr>
              <a:buFont typeface="Wingdings" pitchFamily="2" charset="2"/>
              <a:buNone/>
            </a:pPr>
            <a:r>
              <a:rPr lang="en-US" sz="2400"/>
              <a:t>Red bars indicate critical path, lines through bars indicate percent complete.</a:t>
            </a:r>
          </a:p>
        </p:txBody>
      </p:sp>
    </p:spTree>
  </p:cSld>
  <p:clrMapOvr>
    <a:masterClrMapping/>
  </p:clrMapOvr>
  <p:transition>
    <p:zo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457200" y="381000"/>
            <a:ext cx="8229600" cy="1371600"/>
          </a:xfrm>
        </p:spPr>
        <p:txBody>
          <a:bodyPr/>
          <a:lstStyle/>
          <a:p>
            <a:r>
              <a:rPr lang="en-US" dirty="0"/>
              <a:t>Communication Methods</a:t>
            </a:r>
          </a:p>
        </p:txBody>
      </p:sp>
      <p:sp>
        <p:nvSpPr>
          <p:cNvPr id="250883" name="Rectangle 3" descr="Rectangle: Click to edit Master text styles&#10;Second level&#10;Third level&#10;Fourth level&#10;Fifth level"/>
          <p:cNvSpPr>
            <a:spLocks noGrp="1" noChangeArrowheads="1"/>
          </p:cNvSpPr>
          <p:nvPr>
            <p:ph type="body" idx="1"/>
          </p:nvPr>
        </p:nvSpPr>
        <p:spPr>
          <a:xfrm>
            <a:off x="838200" y="1676400"/>
            <a:ext cx="3657600" cy="4114800"/>
          </a:xfrm>
        </p:spPr>
        <p:txBody>
          <a:bodyPr/>
          <a:lstStyle/>
          <a:p>
            <a:pPr>
              <a:lnSpc>
                <a:spcPct val="90000"/>
              </a:lnSpc>
            </a:pPr>
            <a:r>
              <a:rPr lang="en-US" dirty="0"/>
              <a:t>Project workbook</a:t>
            </a:r>
          </a:p>
          <a:p>
            <a:pPr>
              <a:lnSpc>
                <a:spcPct val="90000"/>
              </a:lnSpc>
            </a:pPr>
            <a:r>
              <a:rPr lang="en-US" dirty="0"/>
              <a:t>Meetings</a:t>
            </a:r>
          </a:p>
          <a:p>
            <a:pPr>
              <a:lnSpc>
                <a:spcPct val="90000"/>
              </a:lnSpc>
            </a:pPr>
            <a:r>
              <a:rPr lang="en-US" dirty="0"/>
              <a:t>Seminars and workshops</a:t>
            </a:r>
          </a:p>
          <a:p>
            <a:pPr>
              <a:lnSpc>
                <a:spcPct val="90000"/>
              </a:lnSpc>
            </a:pPr>
            <a:r>
              <a:rPr lang="en-US" dirty="0"/>
              <a:t>Newsletters</a:t>
            </a:r>
          </a:p>
          <a:p>
            <a:pPr>
              <a:lnSpc>
                <a:spcPct val="90000"/>
              </a:lnSpc>
            </a:pPr>
            <a:r>
              <a:rPr lang="en-US" dirty="0"/>
              <a:t>Status reports</a:t>
            </a:r>
          </a:p>
          <a:p>
            <a:pPr>
              <a:lnSpc>
                <a:spcPct val="90000"/>
              </a:lnSpc>
            </a:pPr>
            <a:r>
              <a:rPr lang="en-US" dirty="0"/>
              <a:t>Specification documents</a:t>
            </a:r>
          </a:p>
        </p:txBody>
      </p:sp>
      <p:sp>
        <p:nvSpPr>
          <p:cNvPr id="250884" name="Rectangle 4" descr="Rectangle: Click to edit Master text styles&#10;Second level&#10;Third level&#10;Fourth level&#10;Fifth level"/>
          <p:cNvSpPr>
            <a:spLocks noChangeArrowheads="1"/>
          </p:cNvSpPr>
          <p:nvPr/>
        </p:nvSpPr>
        <p:spPr bwMode="auto">
          <a:xfrm>
            <a:off x="4648200" y="1676400"/>
            <a:ext cx="3657600" cy="4114800"/>
          </a:xfrm>
          <a:prstGeom prst="rect">
            <a:avLst/>
          </a:prstGeom>
          <a:noFill/>
          <a:ln w="9525">
            <a:noFill/>
            <a:miter lim="800000"/>
            <a:headEnd/>
            <a:tailEnd/>
          </a:ln>
          <a:effectLst/>
        </p:spPr>
        <p:txBody>
          <a:bodyPr/>
          <a:lstStyle/>
          <a:p>
            <a:pPr marL="342900" indent="-342900" eaLnBrk="0" hangingPunct="0">
              <a:lnSpc>
                <a:spcPct val="90000"/>
              </a:lnSpc>
              <a:spcBef>
                <a:spcPct val="20000"/>
              </a:spcBef>
              <a:buClr>
                <a:schemeClr val="bg2"/>
              </a:buClr>
              <a:buSzPct val="75000"/>
              <a:buFont typeface="Wingdings" pitchFamily="2" charset="2"/>
              <a:buChar char="n"/>
            </a:pPr>
            <a:r>
              <a:rPr lang="en-US" sz="3200" dirty="0">
                <a:latin typeface="+mn-lt"/>
                <a:cs typeface="+mn-cs"/>
              </a:rPr>
              <a:t>Minutes of meetings</a:t>
            </a:r>
          </a:p>
          <a:p>
            <a:pPr marL="342900" indent="-342900" eaLnBrk="0" hangingPunct="0">
              <a:lnSpc>
                <a:spcPct val="90000"/>
              </a:lnSpc>
              <a:spcBef>
                <a:spcPct val="20000"/>
              </a:spcBef>
              <a:buClr>
                <a:schemeClr val="bg2"/>
              </a:buClr>
              <a:buSzPct val="75000"/>
              <a:buFont typeface="Wingdings" pitchFamily="2" charset="2"/>
              <a:buChar char="n"/>
            </a:pPr>
            <a:r>
              <a:rPr lang="en-US" sz="3200" dirty="0">
                <a:latin typeface="+mn-lt"/>
                <a:cs typeface="+mn-cs"/>
              </a:rPr>
              <a:t>Bulletin boards</a:t>
            </a:r>
          </a:p>
          <a:p>
            <a:pPr marL="342900" indent="-342900" eaLnBrk="0" hangingPunct="0">
              <a:lnSpc>
                <a:spcPct val="90000"/>
              </a:lnSpc>
              <a:spcBef>
                <a:spcPct val="20000"/>
              </a:spcBef>
              <a:buClr>
                <a:schemeClr val="bg2"/>
              </a:buClr>
              <a:buSzPct val="75000"/>
              <a:buFont typeface="Wingdings" pitchFamily="2" charset="2"/>
              <a:buChar char="n"/>
            </a:pPr>
            <a:r>
              <a:rPr lang="en-US" sz="3200" dirty="0">
                <a:latin typeface="+mn-lt"/>
                <a:cs typeface="+mn-cs"/>
              </a:rPr>
              <a:t>Memos</a:t>
            </a:r>
          </a:p>
          <a:p>
            <a:pPr marL="342900" indent="-342900" eaLnBrk="0" hangingPunct="0">
              <a:lnSpc>
                <a:spcPct val="90000"/>
              </a:lnSpc>
              <a:spcBef>
                <a:spcPct val="20000"/>
              </a:spcBef>
              <a:buClr>
                <a:schemeClr val="bg2"/>
              </a:buClr>
              <a:buSzPct val="75000"/>
              <a:buFont typeface="Wingdings" pitchFamily="2" charset="2"/>
              <a:buChar char="n"/>
            </a:pPr>
            <a:r>
              <a:rPr lang="en-US" sz="3200" dirty="0">
                <a:latin typeface="+mn-lt"/>
                <a:cs typeface="+mn-cs"/>
              </a:rPr>
              <a:t>Brown bag lunches</a:t>
            </a:r>
          </a:p>
          <a:p>
            <a:pPr marL="342900" indent="-342900" eaLnBrk="0" hangingPunct="0">
              <a:lnSpc>
                <a:spcPct val="90000"/>
              </a:lnSpc>
              <a:spcBef>
                <a:spcPct val="20000"/>
              </a:spcBef>
              <a:buClr>
                <a:schemeClr val="bg2"/>
              </a:buClr>
              <a:buSzPct val="75000"/>
              <a:buFont typeface="Wingdings" pitchFamily="2" charset="2"/>
              <a:buChar char="n"/>
            </a:pPr>
            <a:r>
              <a:rPr lang="en-US" sz="3200" dirty="0">
                <a:latin typeface="+mn-lt"/>
                <a:cs typeface="+mn-cs"/>
              </a:rPr>
              <a:t>Hallway discussions</a:t>
            </a:r>
          </a:p>
        </p:txBody>
      </p:sp>
    </p:spTree>
  </p:cSld>
  <p:clrMapOvr>
    <a:masterClrMapping/>
  </p:clrMapOvr>
  <p:transition>
    <p:zo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457200" y="304800"/>
            <a:ext cx="8229600" cy="1371600"/>
          </a:xfrm>
        </p:spPr>
        <p:txBody>
          <a:bodyPr/>
          <a:lstStyle/>
          <a:p>
            <a:r>
              <a:rPr lang="en-US" sz="4000" dirty="0"/>
              <a:t>PM Phase 4: Project Closedown</a:t>
            </a:r>
          </a:p>
        </p:txBody>
      </p:sp>
      <p:sp>
        <p:nvSpPr>
          <p:cNvPr id="232451" name="Rectangle 3" descr="Rectangle: Click to edit Master text styles&#10;Second level&#10;Third level&#10;Fourth level&#10;Fifth level"/>
          <p:cNvSpPr>
            <a:spLocks noGrp="1" noChangeArrowheads="1"/>
          </p:cNvSpPr>
          <p:nvPr>
            <p:ph type="body" idx="1"/>
          </p:nvPr>
        </p:nvSpPr>
        <p:spPr>
          <a:xfrm>
            <a:off x="381000" y="1676400"/>
            <a:ext cx="8229600" cy="3886200"/>
          </a:xfrm>
        </p:spPr>
        <p:txBody>
          <a:bodyPr/>
          <a:lstStyle/>
          <a:p>
            <a:r>
              <a:rPr lang="en-US" dirty="0"/>
              <a:t>Bring the project to an end.</a:t>
            </a:r>
          </a:p>
          <a:p>
            <a:r>
              <a:rPr lang="en-US" dirty="0"/>
              <a:t>Actions</a:t>
            </a:r>
          </a:p>
          <a:p>
            <a:pPr lvl="1"/>
            <a:r>
              <a:rPr lang="en-US" dirty="0"/>
              <a:t>Close down the project.</a:t>
            </a:r>
          </a:p>
          <a:p>
            <a:pPr lvl="1"/>
            <a:r>
              <a:rPr lang="en-US" dirty="0"/>
              <a:t>Conduct post-project reviews.</a:t>
            </a:r>
          </a:p>
          <a:p>
            <a:pPr lvl="1"/>
            <a:r>
              <a:rPr lang="en-US" dirty="0"/>
              <a:t>Close the customer contract.</a:t>
            </a:r>
          </a:p>
        </p:txBody>
      </p:sp>
    </p:spTree>
  </p:cSld>
  <p:clrMapOvr>
    <a:masterClrMapping/>
  </p:clrMapOvr>
  <p:transition>
    <p:zo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r>
              <a:rPr lang="en-US" sz="4000" dirty="0"/>
              <a:t>Representing and Scheduling Project Plans</a:t>
            </a:r>
          </a:p>
        </p:txBody>
      </p:sp>
      <p:sp>
        <p:nvSpPr>
          <p:cNvPr id="261123" name="Rectangle 3" descr="Rectangle: Click to edit Master text styles&#10;Second level&#10;Third level&#10;Fourth level&#10;Fifth level"/>
          <p:cNvSpPr>
            <a:spLocks noGrp="1" noChangeArrowheads="1"/>
          </p:cNvSpPr>
          <p:nvPr>
            <p:ph type="body" idx="1"/>
          </p:nvPr>
        </p:nvSpPr>
        <p:spPr/>
        <p:txBody>
          <a:bodyPr/>
          <a:lstStyle/>
          <a:p>
            <a:r>
              <a:rPr lang="en-US" sz="3600" dirty="0"/>
              <a:t>Gantt Charts</a:t>
            </a:r>
          </a:p>
          <a:p>
            <a:r>
              <a:rPr lang="en-US" sz="3600" dirty="0"/>
              <a:t>Network Diagrams</a:t>
            </a:r>
          </a:p>
          <a:p>
            <a:r>
              <a:rPr lang="en-US" sz="3600" dirty="0"/>
              <a:t>PERT Calculations</a:t>
            </a:r>
          </a:p>
          <a:p>
            <a:r>
              <a:rPr lang="en-US" sz="3600" dirty="0"/>
              <a:t>Critical Path Scheduling</a:t>
            </a:r>
          </a:p>
          <a:p>
            <a:r>
              <a:rPr lang="en-US" sz="3600" dirty="0"/>
              <a:t>Project Management Software</a:t>
            </a:r>
          </a:p>
        </p:txBody>
      </p:sp>
    </p:spTree>
  </p:cSld>
  <p:clrMapOvr>
    <a:masterClrMapping/>
  </p:clrMapOvr>
  <p:transition>
    <p:zo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en-US" sz="4000"/>
              <a:t>Gantt Charts vs. Network Diagrams</a:t>
            </a:r>
          </a:p>
        </p:txBody>
      </p:sp>
      <p:sp>
        <p:nvSpPr>
          <p:cNvPr id="236547" name="Rectangle 3" descr="Rectangle: Click to edit Master text styles&#10;Second level&#10;Third level&#10;Fourth level&#10;Fifth level"/>
          <p:cNvSpPr>
            <a:spLocks noGrp="1" noChangeArrowheads="1"/>
          </p:cNvSpPr>
          <p:nvPr>
            <p:ph type="body" idx="1"/>
          </p:nvPr>
        </p:nvSpPr>
        <p:spPr/>
        <p:txBody>
          <a:bodyPr/>
          <a:lstStyle/>
          <a:p>
            <a:r>
              <a:rPr lang="en-US" sz="2800"/>
              <a:t>Gantt charts</a:t>
            </a:r>
          </a:p>
          <a:p>
            <a:pPr lvl="1"/>
            <a:r>
              <a:rPr lang="en-US" sz="2400"/>
              <a:t>Show task durations.</a:t>
            </a:r>
          </a:p>
          <a:p>
            <a:pPr lvl="1"/>
            <a:r>
              <a:rPr lang="en-US" sz="2400"/>
              <a:t>Show time overlap.</a:t>
            </a:r>
          </a:p>
          <a:p>
            <a:pPr lvl="1"/>
            <a:r>
              <a:rPr lang="en-US" sz="2400"/>
              <a:t>Show slack time in duration.</a:t>
            </a:r>
          </a:p>
          <a:p>
            <a:r>
              <a:rPr lang="en-US" sz="2800"/>
              <a:t>Network diagrams</a:t>
            </a:r>
          </a:p>
          <a:p>
            <a:pPr lvl="1"/>
            <a:r>
              <a:rPr lang="en-US" sz="2400"/>
              <a:t>Show task dependencies.</a:t>
            </a:r>
          </a:p>
          <a:p>
            <a:pPr lvl="1"/>
            <a:r>
              <a:rPr lang="en-US" sz="2400"/>
              <a:t>Do not show time overlap, but show parallelism.</a:t>
            </a:r>
          </a:p>
          <a:p>
            <a:pPr lvl="1"/>
            <a:r>
              <a:rPr lang="en-US" sz="2400"/>
              <a:t>Show slack time in boxes.</a:t>
            </a:r>
          </a:p>
        </p:txBody>
      </p:sp>
    </p:spTree>
  </p:cSld>
  <p:clrMapOvr>
    <a:masterClrMapping/>
  </p:clrMapOvr>
  <p:transition>
    <p:zo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r>
              <a:rPr lang="en-US" sz="4000"/>
              <a:t>Gantt Charts vs. Network Diagrams (cont.)</a:t>
            </a:r>
          </a:p>
        </p:txBody>
      </p:sp>
      <p:pic>
        <p:nvPicPr>
          <p:cNvPr id="262150" name="Picture 6" descr="FIG03_16a"/>
          <p:cNvPicPr>
            <a:picLocks noChangeAspect="1" noChangeArrowheads="1"/>
          </p:cNvPicPr>
          <p:nvPr/>
        </p:nvPicPr>
        <p:blipFill>
          <a:blip r:embed="rId2"/>
          <a:srcRect/>
          <a:stretch>
            <a:fillRect/>
          </a:stretch>
        </p:blipFill>
        <p:spPr bwMode="auto">
          <a:xfrm>
            <a:off x="685800" y="1538288"/>
            <a:ext cx="4953000" cy="3262312"/>
          </a:xfrm>
          <a:prstGeom prst="rect">
            <a:avLst/>
          </a:prstGeom>
          <a:noFill/>
        </p:spPr>
      </p:pic>
      <p:pic>
        <p:nvPicPr>
          <p:cNvPr id="262151" name="Picture 7" descr="FIG03_16b"/>
          <p:cNvPicPr>
            <a:picLocks noChangeAspect="1" noChangeArrowheads="1"/>
          </p:cNvPicPr>
          <p:nvPr/>
        </p:nvPicPr>
        <p:blipFill>
          <a:blip r:embed="rId3"/>
          <a:srcRect/>
          <a:stretch>
            <a:fillRect/>
          </a:stretch>
        </p:blipFill>
        <p:spPr bwMode="auto">
          <a:xfrm>
            <a:off x="3581400" y="3332163"/>
            <a:ext cx="5105400" cy="2763837"/>
          </a:xfrm>
          <a:prstGeom prst="rect">
            <a:avLst/>
          </a:prstGeom>
          <a:noFill/>
        </p:spPr>
      </p:pic>
    </p:spTree>
  </p:cSld>
  <p:clrMapOvr>
    <a:masterClrMapping/>
  </p:clrMapOvr>
  <p:transition>
    <p:zo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r>
              <a:rPr lang="en-US"/>
              <a:t>Estimating Task Duration</a:t>
            </a:r>
          </a:p>
        </p:txBody>
      </p:sp>
      <p:sp>
        <p:nvSpPr>
          <p:cNvPr id="256003"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en-US" dirty="0"/>
              <a:t>PERT: Program Evaluation Review Technique</a:t>
            </a:r>
          </a:p>
          <a:p>
            <a:pPr>
              <a:lnSpc>
                <a:spcPct val="90000"/>
              </a:lnSpc>
            </a:pPr>
            <a:r>
              <a:rPr lang="en-US" dirty="0"/>
              <a:t>Technique that uses optimistic (</a:t>
            </a:r>
            <a:r>
              <a:rPr lang="en-US" i="1" dirty="0"/>
              <a:t>o</a:t>
            </a:r>
            <a:r>
              <a:rPr lang="en-US" dirty="0"/>
              <a:t>), pessimistic (</a:t>
            </a:r>
            <a:r>
              <a:rPr lang="en-US" i="1" dirty="0"/>
              <a:t>p</a:t>
            </a:r>
            <a:r>
              <a:rPr lang="en-US" dirty="0"/>
              <a:t>), and realistic (</a:t>
            </a:r>
            <a:r>
              <a:rPr lang="en-US" i="1" dirty="0"/>
              <a:t>r</a:t>
            </a:r>
            <a:r>
              <a:rPr lang="en-US" dirty="0"/>
              <a:t>) time estimates to determine expected task duration</a:t>
            </a:r>
          </a:p>
          <a:p>
            <a:pPr>
              <a:lnSpc>
                <a:spcPct val="90000"/>
              </a:lnSpc>
            </a:pPr>
            <a:r>
              <a:rPr lang="en-US" dirty="0"/>
              <a:t>Formula for Estimated Time:</a:t>
            </a:r>
          </a:p>
          <a:p>
            <a:pPr lvl="1">
              <a:lnSpc>
                <a:spcPct val="90000"/>
              </a:lnSpc>
            </a:pPr>
            <a:r>
              <a:rPr lang="en-US" dirty="0"/>
              <a:t>ET = (</a:t>
            </a:r>
            <a:r>
              <a:rPr lang="en-US" i="1" dirty="0"/>
              <a:t>o</a:t>
            </a:r>
            <a:r>
              <a:rPr lang="en-US" dirty="0"/>
              <a:t> + 4</a:t>
            </a:r>
            <a:r>
              <a:rPr lang="en-US" i="1" dirty="0"/>
              <a:t>r</a:t>
            </a:r>
            <a:r>
              <a:rPr lang="en-US" dirty="0"/>
              <a:t> + </a:t>
            </a:r>
            <a:r>
              <a:rPr lang="en-US" i="1" dirty="0"/>
              <a:t>p</a:t>
            </a:r>
            <a:r>
              <a:rPr lang="en-US" dirty="0"/>
              <a:t>)/6</a:t>
            </a:r>
          </a:p>
          <a:p>
            <a:pPr>
              <a:lnSpc>
                <a:spcPct val="90000"/>
              </a:lnSpc>
            </a:pPr>
            <a:endParaRPr lang="en-US" dirty="0"/>
          </a:p>
        </p:txBody>
      </p:sp>
    </p:spTree>
  </p:cSld>
  <p:clrMapOvr>
    <a:masterClrMapping/>
  </p:clrMapOvr>
  <p:transition>
    <p:zo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r>
              <a:rPr lang="en-US"/>
              <a:t>Example PERT Analysis</a:t>
            </a:r>
          </a:p>
        </p:txBody>
      </p:sp>
      <p:pic>
        <p:nvPicPr>
          <p:cNvPr id="257029" name="Picture 5" descr="FIG03_19"/>
          <p:cNvPicPr>
            <a:picLocks noChangeAspect="1" noChangeArrowheads="1"/>
          </p:cNvPicPr>
          <p:nvPr/>
        </p:nvPicPr>
        <p:blipFill>
          <a:blip r:embed="rId2"/>
          <a:srcRect/>
          <a:stretch>
            <a:fillRect/>
          </a:stretch>
        </p:blipFill>
        <p:spPr bwMode="auto">
          <a:xfrm>
            <a:off x="990600" y="1724025"/>
            <a:ext cx="7620000" cy="4067175"/>
          </a:xfrm>
          <a:prstGeom prst="rect">
            <a:avLst/>
          </a:prstGeom>
          <a:noFill/>
        </p:spPr>
      </p:pic>
    </p:spTree>
  </p:cSld>
  <p:clrMapOvr>
    <a:masterClrMapping/>
  </p:clrMapOvr>
  <p:transition>
    <p:zo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US"/>
              <a:t>Critical Path Scheduling</a:t>
            </a:r>
          </a:p>
        </p:txBody>
      </p:sp>
      <p:sp>
        <p:nvSpPr>
          <p:cNvPr id="251907" name="Rectangle 3" descr="Rectangle: Click to edit Master text styles&#10;Second level&#10;Third level&#10;Fourth level&#10;Fifth level"/>
          <p:cNvSpPr>
            <a:spLocks noGrp="1" noChangeArrowheads="1"/>
          </p:cNvSpPr>
          <p:nvPr>
            <p:ph type="body" idx="1"/>
          </p:nvPr>
        </p:nvSpPr>
        <p:spPr/>
        <p:txBody>
          <a:bodyPr/>
          <a:lstStyle/>
          <a:p>
            <a:r>
              <a:rPr lang="en-US" sz="2800" dirty="0"/>
              <a:t>A scheduling technique whose order and duration of a sequence of task activities directly affects the completion date of a project</a:t>
            </a:r>
          </a:p>
          <a:p>
            <a:endParaRPr lang="en-US" sz="2800" dirty="0"/>
          </a:p>
          <a:p>
            <a:r>
              <a:rPr lang="en-US" sz="2800" i="1" dirty="0"/>
              <a:t>Critical path:</a:t>
            </a:r>
            <a:r>
              <a:rPr lang="en-US" sz="2800" dirty="0"/>
              <a:t> the shortest time in which a project can be completed</a:t>
            </a:r>
          </a:p>
          <a:p>
            <a:r>
              <a:rPr lang="en-US" sz="2800" i="1" dirty="0"/>
              <a:t>Slack time:</a:t>
            </a:r>
            <a:r>
              <a:rPr lang="en-US" sz="2800" dirty="0"/>
              <a:t> the time an activity can be delayed without delaying the project</a:t>
            </a:r>
          </a:p>
        </p:txBody>
      </p:sp>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1"/>
          </p:nvPr>
        </p:nvSpPr>
        <p:spPr>
          <a:noFill/>
        </p:spPr>
        <p:txBody>
          <a:bodyPr/>
          <a:lstStyle/>
          <a:p>
            <a:fld id="{A78ABBB6-36E4-4A5D-9A89-066A24A26116}" type="slidenum">
              <a:rPr lang="en-US" smtClean="0"/>
              <a:pPr/>
              <a:t>6</a:t>
            </a:fld>
            <a:endParaRPr lang="en-US" smtClean="0"/>
          </a:p>
        </p:txBody>
      </p:sp>
      <p:sp>
        <p:nvSpPr>
          <p:cNvPr id="10243" name="Rectangle 2"/>
          <p:cNvSpPr>
            <a:spLocks noGrp="1" noChangeArrowheads="1"/>
          </p:cNvSpPr>
          <p:nvPr>
            <p:ph type="title"/>
          </p:nvPr>
        </p:nvSpPr>
        <p:spPr/>
        <p:txBody>
          <a:bodyPr/>
          <a:lstStyle/>
          <a:p>
            <a:pPr eaLnBrk="1" hangingPunct="1"/>
            <a:r>
              <a:rPr lang="en-US" smtClean="0"/>
              <a:t>Systems Development Life Cycle (SDLC)</a:t>
            </a:r>
          </a:p>
        </p:txBody>
      </p:sp>
      <p:sp>
        <p:nvSpPr>
          <p:cNvPr id="10244" name="Rectangle 3"/>
          <p:cNvSpPr>
            <a:spLocks noGrp="1" noChangeArrowheads="1"/>
          </p:cNvSpPr>
          <p:nvPr>
            <p:ph type="body" idx="1"/>
          </p:nvPr>
        </p:nvSpPr>
        <p:spPr/>
        <p:txBody>
          <a:bodyPr/>
          <a:lstStyle/>
          <a:p>
            <a:pPr algn="just" eaLnBrk="1" hangingPunct="1"/>
            <a:r>
              <a:rPr lang="en-US" sz="2800" dirty="0" smtClean="0"/>
              <a:t>Traditional methodology used to develop, maintain, and replace information systems.</a:t>
            </a:r>
          </a:p>
          <a:p>
            <a:pPr eaLnBrk="1" hangingPunct="1"/>
            <a:r>
              <a:rPr lang="en-US" sz="2800" dirty="0" smtClean="0"/>
              <a:t>Phases in SDLC:</a:t>
            </a:r>
          </a:p>
          <a:p>
            <a:pPr lvl="1" eaLnBrk="1" hangingPunct="1"/>
            <a:r>
              <a:rPr lang="en-US" sz="2400" dirty="0" smtClean="0"/>
              <a:t>Planning</a:t>
            </a:r>
          </a:p>
          <a:p>
            <a:pPr lvl="1" eaLnBrk="1" hangingPunct="1"/>
            <a:r>
              <a:rPr lang="en-US" sz="2400" dirty="0" smtClean="0"/>
              <a:t>Analysis</a:t>
            </a:r>
          </a:p>
          <a:p>
            <a:pPr lvl="1" eaLnBrk="1" hangingPunct="1"/>
            <a:r>
              <a:rPr lang="en-US" sz="2400" dirty="0" smtClean="0"/>
              <a:t>Design</a:t>
            </a:r>
          </a:p>
          <a:p>
            <a:pPr lvl="1" eaLnBrk="1" hangingPunct="1"/>
            <a:r>
              <a:rPr lang="en-US" sz="2400" dirty="0" smtClean="0"/>
              <a:t>Implementation</a:t>
            </a:r>
          </a:p>
          <a:p>
            <a:pPr lvl="1" eaLnBrk="1" hangingPunct="1"/>
            <a:r>
              <a:rPr lang="en-US" sz="2400" dirty="0" smtClean="0"/>
              <a:t>Maintenance</a:t>
            </a:r>
          </a:p>
        </p:txBody>
      </p:sp>
    </p:spTree>
  </p:cSld>
  <p:clrMapOvr>
    <a:masterClrMapping/>
  </p:clrMapOvr>
  <p:transition>
    <p:zo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r>
              <a:rPr lang="en-US" sz="4000"/>
              <a:t>Critical Path Example</a:t>
            </a:r>
            <a:br>
              <a:rPr lang="en-US" sz="4000"/>
            </a:br>
            <a:r>
              <a:rPr lang="en-US" sz="4000"/>
              <a:t>(dependencies between tasks)</a:t>
            </a:r>
          </a:p>
        </p:txBody>
      </p:sp>
      <p:pic>
        <p:nvPicPr>
          <p:cNvPr id="276483" name="Picture 3" descr="FIG03_20"/>
          <p:cNvPicPr>
            <a:picLocks noChangeAspect="1" noChangeArrowheads="1"/>
          </p:cNvPicPr>
          <p:nvPr/>
        </p:nvPicPr>
        <p:blipFill>
          <a:blip r:embed="rId2"/>
          <a:srcRect/>
          <a:stretch>
            <a:fillRect/>
          </a:stretch>
        </p:blipFill>
        <p:spPr bwMode="auto">
          <a:xfrm>
            <a:off x="685800" y="1755775"/>
            <a:ext cx="4419600" cy="3806825"/>
          </a:xfrm>
          <a:prstGeom prst="rect">
            <a:avLst/>
          </a:prstGeom>
          <a:noFill/>
        </p:spPr>
      </p:pic>
      <p:sp>
        <p:nvSpPr>
          <p:cNvPr id="276484" name="Text Box 4"/>
          <p:cNvSpPr txBox="1">
            <a:spLocks noChangeArrowheads="1"/>
          </p:cNvSpPr>
          <p:nvPr/>
        </p:nvSpPr>
        <p:spPr bwMode="auto">
          <a:xfrm>
            <a:off x="5529263" y="2362200"/>
            <a:ext cx="3157537" cy="1920875"/>
          </a:xfrm>
          <a:prstGeom prst="rect">
            <a:avLst/>
          </a:prstGeom>
          <a:noFill/>
          <a:ln w="9525">
            <a:noFill/>
            <a:miter lim="800000"/>
            <a:headEnd/>
            <a:tailEnd/>
          </a:ln>
          <a:effectLst/>
        </p:spPr>
        <p:txBody>
          <a:bodyPr>
            <a:spAutoFit/>
          </a:bodyPr>
          <a:lstStyle/>
          <a:p>
            <a:pPr>
              <a:buFont typeface="Wingdings" pitchFamily="2" charset="2"/>
              <a:buNone/>
            </a:pPr>
            <a:r>
              <a:rPr lang="en-US" sz="2000"/>
              <a:t>PRECEDING ACTIVITIES indicate the activities that must be completed before the specified activity can begin (see Fig. 3.19 for time estimates).</a:t>
            </a:r>
          </a:p>
        </p:txBody>
      </p:sp>
    </p:spTree>
  </p:cSld>
  <p:clrMapOvr>
    <a:masterClrMapping/>
  </p:clrMapOvr>
  <p:transition>
    <p:zo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Text Box 2"/>
          <p:cNvSpPr txBox="1">
            <a:spLocks noChangeArrowheads="1"/>
          </p:cNvSpPr>
          <p:nvPr/>
        </p:nvSpPr>
        <p:spPr bwMode="auto">
          <a:xfrm>
            <a:off x="1431925" y="5121275"/>
            <a:ext cx="6569075" cy="1187450"/>
          </a:xfrm>
          <a:prstGeom prst="rect">
            <a:avLst/>
          </a:prstGeom>
          <a:noFill/>
          <a:ln w="12700">
            <a:noFill/>
            <a:miter lim="800000"/>
            <a:headEnd/>
            <a:tailEnd/>
          </a:ln>
          <a:effectLst/>
        </p:spPr>
        <p:txBody>
          <a:bodyPr>
            <a:spAutoFit/>
          </a:bodyPr>
          <a:lstStyle/>
          <a:p>
            <a:pPr>
              <a:spcBef>
                <a:spcPct val="0"/>
              </a:spcBef>
              <a:buClrTx/>
              <a:buSzTx/>
              <a:buFontTx/>
              <a:buNone/>
            </a:pPr>
            <a:r>
              <a:rPr lang="en-US" sz="2400">
                <a:cs typeface="Arial" charset="0"/>
              </a:rPr>
              <a:t>Network diagram provides graphical illustration of dependencies between activities (see previous slide).</a:t>
            </a:r>
          </a:p>
        </p:txBody>
      </p:sp>
      <p:sp>
        <p:nvSpPr>
          <p:cNvPr id="275460" name="Rectangle 4"/>
          <p:cNvSpPr>
            <a:spLocks noGrp="1" noChangeArrowheads="1"/>
          </p:cNvSpPr>
          <p:nvPr>
            <p:ph type="title"/>
          </p:nvPr>
        </p:nvSpPr>
        <p:spPr/>
        <p:txBody>
          <a:bodyPr/>
          <a:lstStyle/>
          <a:p>
            <a:r>
              <a:rPr lang="en-US"/>
              <a:t>Critical Path Example</a:t>
            </a:r>
          </a:p>
        </p:txBody>
      </p:sp>
      <p:sp>
        <p:nvSpPr>
          <p:cNvPr id="275461" name="Text Box 5"/>
          <p:cNvSpPr txBox="1">
            <a:spLocks noChangeArrowheads="1"/>
          </p:cNvSpPr>
          <p:nvPr/>
        </p:nvSpPr>
        <p:spPr bwMode="auto">
          <a:xfrm>
            <a:off x="5562600" y="3540125"/>
            <a:ext cx="3292475" cy="946150"/>
          </a:xfrm>
          <a:prstGeom prst="rect">
            <a:avLst/>
          </a:prstGeom>
          <a:noFill/>
          <a:ln w="12700">
            <a:noFill/>
            <a:miter lim="800000"/>
            <a:headEnd/>
            <a:tailEnd/>
          </a:ln>
          <a:effectLst/>
        </p:spPr>
        <p:txBody>
          <a:bodyPr>
            <a:spAutoFit/>
          </a:bodyPr>
          <a:lstStyle/>
          <a:p>
            <a:pPr>
              <a:spcBef>
                <a:spcPct val="0"/>
              </a:spcBef>
              <a:buClrTx/>
              <a:buSzTx/>
              <a:buFontTx/>
              <a:buNone/>
            </a:pPr>
            <a:r>
              <a:rPr lang="en-US" sz="2800">
                <a:latin typeface="Times New Roman" pitchFamily="18" charset="0"/>
              </a:rPr>
              <a:t>Network diagram shows dependencies</a:t>
            </a:r>
          </a:p>
        </p:txBody>
      </p:sp>
      <p:pic>
        <p:nvPicPr>
          <p:cNvPr id="275463" name="Picture 7" descr="FIG03_22"/>
          <p:cNvPicPr>
            <a:picLocks noChangeAspect="1" noChangeArrowheads="1"/>
          </p:cNvPicPr>
          <p:nvPr/>
        </p:nvPicPr>
        <p:blipFill>
          <a:blip r:embed="rId2"/>
          <a:srcRect/>
          <a:stretch>
            <a:fillRect/>
          </a:stretch>
        </p:blipFill>
        <p:spPr bwMode="auto">
          <a:xfrm>
            <a:off x="762000" y="1747838"/>
            <a:ext cx="7620000" cy="3362325"/>
          </a:xfrm>
          <a:prstGeom prst="rect">
            <a:avLst/>
          </a:prstGeom>
          <a:noFill/>
        </p:spPr>
      </p:pic>
    </p:spTree>
  </p:cSld>
  <p:clrMapOvr>
    <a:masterClrMapping/>
  </p:clrMapOvr>
  <p:transition>
    <p:zo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685800" y="228600"/>
            <a:ext cx="7772400" cy="1143000"/>
          </a:xfrm>
        </p:spPr>
        <p:txBody>
          <a:bodyPr/>
          <a:lstStyle/>
          <a:p>
            <a:r>
              <a:rPr lang="en-US"/>
              <a:t>Determining the Critical Path</a:t>
            </a:r>
          </a:p>
        </p:txBody>
      </p:sp>
      <p:sp>
        <p:nvSpPr>
          <p:cNvPr id="253955" name="Rectangle 3" descr="Rectangle: Click to edit Master text styles&#10;Second level&#10;Third level&#10;Fourth level&#10;Fifth level"/>
          <p:cNvSpPr>
            <a:spLocks noGrp="1" noChangeArrowheads="1"/>
          </p:cNvSpPr>
          <p:nvPr>
            <p:ph type="body" idx="1"/>
          </p:nvPr>
        </p:nvSpPr>
        <p:spPr>
          <a:xfrm>
            <a:off x="533400" y="1600200"/>
            <a:ext cx="8001000" cy="4114800"/>
          </a:xfrm>
        </p:spPr>
        <p:txBody>
          <a:bodyPr/>
          <a:lstStyle/>
          <a:p>
            <a:pPr>
              <a:lnSpc>
                <a:spcPct val="90000"/>
              </a:lnSpc>
            </a:pPr>
            <a:r>
              <a:rPr lang="en-US" sz="2800"/>
              <a:t>Calculate the earliest possible completion time for each activity by summing the activity times in the longest path to the activity. This gives total expected project time.</a:t>
            </a:r>
          </a:p>
          <a:p>
            <a:pPr>
              <a:lnSpc>
                <a:spcPct val="90000"/>
              </a:lnSpc>
            </a:pPr>
            <a:r>
              <a:rPr lang="en-US" sz="2800"/>
              <a:t>Calculate the latest possible completion time for each activity by subtracting the activity times in the path following the activity from the total expected time. This gives slack time for activities.</a:t>
            </a:r>
          </a:p>
          <a:p>
            <a:pPr>
              <a:lnSpc>
                <a:spcPct val="90000"/>
              </a:lnSpc>
            </a:pPr>
            <a:r>
              <a:rPr lang="en-US" sz="2800"/>
              <a:t>Critical path – contains no activities with slack time.</a:t>
            </a:r>
          </a:p>
          <a:p>
            <a:pPr>
              <a:lnSpc>
                <a:spcPct val="90000"/>
              </a:lnSpc>
              <a:buFont typeface="Wingdings" pitchFamily="2" charset="2"/>
              <a:buNone/>
            </a:pPr>
            <a:endParaRPr lang="en-US" sz="2400"/>
          </a:p>
        </p:txBody>
      </p:sp>
    </p:spTree>
  </p:cSld>
  <p:clrMapOvr>
    <a:masterClrMapping/>
  </p:clrMapOvr>
  <p:transition>
    <p:zo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85" name="Picture 9" descr="FIG03_23"/>
          <p:cNvPicPr>
            <a:picLocks noChangeAspect="1" noChangeArrowheads="1"/>
          </p:cNvPicPr>
          <p:nvPr/>
        </p:nvPicPr>
        <p:blipFill>
          <a:blip r:embed="rId2"/>
          <a:srcRect/>
          <a:stretch>
            <a:fillRect/>
          </a:stretch>
        </p:blipFill>
        <p:spPr bwMode="auto">
          <a:xfrm>
            <a:off x="762000" y="1447800"/>
            <a:ext cx="7620000" cy="3676650"/>
          </a:xfrm>
          <a:prstGeom prst="rect">
            <a:avLst/>
          </a:prstGeom>
          <a:noFill/>
        </p:spPr>
      </p:pic>
      <p:sp>
        <p:nvSpPr>
          <p:cNvPr id="254986" name="Rectangle 10"/>
          <p:cNvSpPr>
            <a:spLocks noGrp="1" noChangeArrowheads="1"/>
          </p:cNvSpPr>
          <p:nvPr>
            <p:ph type="title"/>
          </p:nvPr>
        </p:nvSpPr>
        <p:spPr/>
        <p:txBody>
          <a:bodyPr/>
          <a:lstStyle/>
          <a:p>
            <a:r>
              <a:rPr lang="en-US"/>
              <a:t>Critical Path Calculation</a:t>
            </a:r>
          </a:p>
        </p:txBody>
      </p:sp>
      <p:sp>
        <p:nvSpPr>
          <p:cNvPr id="254987" name="Text Box 11"/>
          <p:cNvSpPr txBox="1">
            <a:spLocks noChangeArrowheads="1"/>
          </p:cNvSpPr>
          <p:nvPr/>
        </p:nvSpPr>
        <p:spPr bwMode="auto">
          <a:xfrm>
            <a:off x="838200" y="5029200"/>
            <a:ext cx="7772400" cy="1187450"/>
          </a:xfrm>
          <a:prstGeom prst="rect">
            <a:avLst/>
          </a:prstGeom>
          <a:noFill/>
          <a:ln w="12700">
            <a:noFill/>
            <a:miter lim="800000"/>
            <a:headEnd/>
            <a:tailEnd/>
          </a:ln>
          <a:effectLst/>
        </p:spPr>
        <p:txBody>
          <a:bodyPr>
            <a:spAutoFit/>
          </a:bodyPr>
          <a:lstStyle/>
          <a:p>
            <a:pPr>
              <a:spcBef>
                <a:spcPct val="0"/>
              </a:spcBef>
              <a:buClrTx/>
              <a:buSzTx/>
              <a:buFontTx/>
              <a:buNone/>
            </a:pPr>
            <a:r>
              <a:rPr lang="en-US" sz="2400">
                <a:cs typeface="Arial" charset="0"/>
              </a:rPr>
              <a:t>Early and late time calculations are determined and critical path established. (Note: Activity #5 can begin late without affecting project completion time). </a:t>
            </a:r>
          </a:p>
        </p:txBody>
      </p:sp>
    </p:spTree>
  </p:cSld>
  <p:clrMapOvr>
    <a:masterClrMapping/>
  </p:clrMapOvr>
  <p:transition>
    <p:zo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7" name="Picture 3" descr="FIG03_24"/>
          <p:cNvPicPr>
            <a:picLocks noChangeAspect="1" noChangeArrowheads="1"/>
          </p:cNvPicPr>
          <p:nvPr/>
        </p:nvPicPr>
        <p:blipFill>
          <a:blip r:embed="rId2"/>
          <a:srcRect/>
          <a:stretch>
            <a:fillRect/>
          </a:stretch>
        </p:blipFill>
        <p:spPr bwMode="auto">
          <a:xfrm>
            <a:off x="762000" y="1552575"/>
            <a:ext cx="7620000" cy="3552825"/>
          </a:xfrm>
          <a:prstGeom prst="rect">
            <a:avLst/>
          </a:prstGeom>
          <a:noFill/>
        </p:spPr>
      </p:pic>
      <p:sp>
        <p:nvSpPr>
          <p:cNvPr id="277509" name="Rectangle 5"/>
          <p:cNvSpPr>
            <a:spLocks noGrp="1" noChangeArrowheads="1"/>
          </p:cNvSpPr>
          <p:nvPr>
            <p:ph type="title"/>
          </p:nvPr>
        </p:nvSpPr>
        <p:spPr>
          <a:xfrm>
            <a:off x="609600" y="304800"/>
            <a:ext cx="8077200" cy="1143000"/>
          </a:xfrm>
        </p:spPr>
        <p:txBody>
          <a:bodyPr/>
          <a:lstStyle/>
          <a:p>
            <a:r>
              <a:rPr lang="en-US"/>
              <a:t>Critical Path Calculation (cont.)</a:t>
            </a:r>
          </a:p>
        </p:txBody>
      </p:sp>
      <p:sp>
        <p:nvSpPr>
          <p:cNvPr id="277510" name="Text Box 6"/>
          <p:cNvSpPr txBox="1">
            <a:spLocks noChangeArrowheads="1"/>
          </p:cNvSpPr>
          <p:nvPr/>
        </p:nvSpPr>
        <p:spPr bwMode="auto">
          <a:xfrm>
            <a:off x="2438400" y="5181600"/>
            <a:ext cx="4724400" cy="457200"/>
          </a:xfrm>
          <a:prstGeom prst="rect">
            <a:avLst/>
          </a:prstGeom>
          <a:noFill/>
          <a:ln w="12700">
            <a:noFill/>
            <a:miter lim="800000"/>
            <a:headEnd/>
            <a:tailEnd/>
          </a:ln>
          <a:effectLst/>
        </p:spPr>
        <p:txBody>
          <a:bodyPr>
            <a:spAutoFit/>
          </a:bodyPr>
          <a:lstStyle/>
          <a:p>
            <a:pPr>
              <a:spcBef>
                <a:spcPct val="0"/>
              </a:spcBef>
              <a:buClrTx/>
              <a:buSzTx/>
              <a:buFontTx/>
              <a:buNone/>
            </a:pPr>
            <a:r>
              <a:rPr lang="en-US" sz="2400">
                <a:cs typeface="Arial" charset="0"/>
              </a:rPr>
              <a:t>Note the slack time in Activity #5.</a:t>
            </a:r>
          </a:p>
        </p:txBody>
      </p:sp>
    </p:spTree>
  </p:cSld>
  <p:clrMapOvr>
    <a:masterClrMapping/>
  </p:clrMapOvr>
  <p:transition>
    <p:zo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en-US" sz="4000"/>
              <a:t>Using Project Management Software</a:t>
            </a:r>
          </a:p>
        </p:txBody>
      </p:sp>
      <p:sp>
        <p:nvSpPr>
          <p:cNvPr id="237571" name="Rectangle 3" descr="Rectangle: Click to edit Master text styles&#10;Second level&#10;Third level&#10;Fourth level&#10;Fifth level"/>
          <p:cNvSpPr>
            <a:spLocks noGrp="1" noChangeArrowheads="1"/>
          </p:cNvSpPr>
          <p:nvPr>
            <p:ph type="body" idx="1"/>
          </p:nvPr>
        </p:nvSpPr>
        <p:spPr/>
        <p:txBody>
          <a:bodyPr/>
          <a:lstStyle/>
          <a:p>
            <a:r>
              <a:rPr lang="en-US"/>
              <a:t>Many powerful software tools exist for assisting with project management.</a:t>
            </a:r>
          </a:p>
          <a:p>
            <a:r>
              <a:rPr lang="en-US"/>
              <a:t>Example: Microsoft Project can help with</a:t>
            </a:r>
          </a:p>
          <a:p>
            <a:pPr lvl="1"/>
            <a:r>
              <a:rPr lang="en-US"/>
              <a:t>Entering project start date.</a:t>
            </a:r>
          </a:p>
          <a:p>
            <a:pPr lvl="1"/>
            <a:r>
              <a:rPr lang="en-US"/>
              <a:t>Establishing tasks and task dependencies.</a:t>
            </a:r>
          </a:p>
          <a:p>
            <a:pPr lvl="1"/>
            <a:r>
              <a:rPr lang="en-US"/>
              <a:t>Viewing project information as Gantt or Network diagrams.</a:t>
            </a:r>
          </a:p>
        </p:txBody>
      </p:sp>
    </p:spTree>
  </p:cSld>
  <p:clrMapOvr>
    <a:masterClrMapping/>
  </p:clrMapOvr>
  <p:transition>
    <p:zo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r>
              <a:rPr lang="en-US"/>
              <a:t>Project Start Date</a:t>
            </a:r>
          </a:p>
        </p:txBody>
      </p:sp>
      <p:pic>
        <p:nvPicPr>
          <p:cNvPr id="266245" name="Picture 5" descr="FIG03_25"/>
          <p:cNvPicPr>
            <a:picLocks noChangeAspect="1" noChangeArrowheads="1"/>
          </p:cNvPicPr>
          <p:nvPr/>
        </p:nvPicPr>
        <p:blipFill>
          <a:blip r:embed="rId2"/>
          <a:srcRect/>
          <a:stretch>
            <a:fillRect/>
          </a:stretch>
        </p:blipFill>
        <p:spPr bwMode="auto">
          <a:xfrm>
            <a:off x="1143000" y="1619250"/>
            <a:ext cx="6781800" cy="4476750"/>
          </a:xfrm>
          <a:prstGeom prst="rect">
            <a:avLst/>
          </a:prstGeom>
          <a:noFill/>
        </p:spPr>
      </p:pic>
    </p:spTree>
  </p:cSld>
  <p:clrMapOvr>
    <a:masterClrMapping/>
  </p:clrMapOvr>
  <p:transition>
    <p:zo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r>
              <a:rPr lang="en-US"/>
              <a:t>Entering Tasks</a:t>
            </a:r>
          </a:p>
        </p:txBody>
      </p:sp>
      <p:pic>
        <p:nvPicPr>
          <p:cNvPr id="268292" name="Picture 4" descr="FIG03_26"/>
          <p:cNvPicPr>
            <a:picLocks noChangeAspect="1" noChangeArrowheads="1"/>
          </p:cNvPicPr>
          <p:nvPr/>
        </p:nvPicPr>
        <p:blipFill>
          <a:blip r:embed="rId2"/>
          <a:srcRect/>
          <a:stretch>
            <a:fillRect/>
          </a:stretch>
        </p:blipFill>
        <p:spPr bwMode="auto">
          <a:xfrm>
            <a:off x="762000" y="1524000"/>
            <a:ext cx="7772400" cy="4635500"/>
          </a:xfrm>
          <a:prstGeom prst="rect">
            <a:avLst/>
          </a:prstGeom>
          <a:noFill/>
        </p:spPr>
      </p:pic>
    </p:spTree>
  </p:cSld>
  <p:clrMapOvr>
    <a:masterClrMapping/>
  </p:clrMapOvr>
  <p:transition>
    <p:zo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r>
              <a:rPr lang="en-US" sz="4000" dirty="0"/>
              <a:t>Viewing Network Diagram</a:t>
            </a:r>
          </a:p>
        </p:txBody>
      </p:sp>
      <p:pic>
        <p:nvPicPr>
          <p:cNvPr id="269317" name="Picture 5" descr="FIG03_27"/>
          <p:cNvPicPr>
            <a:picLocks noChangeAspect="1" noChangeArrowheads="1"/>
          </p:cNvPicPr>
          <p:nvPr/>
        </p:nvPicPr>
        <p:blipFill>
          <a:blip r:embed="rId2"/>
          <a:srcRect/>
          <a:stretch>
            <a:fillRect/>
          </a:stretch>
        </p:blipFill>
        <p:spPr bwMode="auto">
          <a:xfrm>
            <a:off x="647700" y="1565275"/>
            <a:ext cx="4991100" cy="4302125"/>
          </a:xfrm>
          <a:prstGeom prst="rect">
            <a:avLst/>
          </a:prstGeom>
          <a:noFill/>
        </p:spPr>
      </p:pic>
      <p:sp>
        <p:nvSpPr>
          <p:cNvPr id="269318" name="Text Box 6"/>
          <p:cNvSpPr txBox="1">
            <a:spLocks noChangeArrowheads="1"/>
          </p:cNvSpPr>
          <p:nvPr/>
        </p:nvSpPr>
        <p:spPr bwMode="auto">
          <a:xfrm>
            <a:off x="5791200" y="2362200"/>
            <a:ext cx="2895600" cy="2041525"/>
          </a:xfrm>
          <a:prstGeom prst="rect">
            <a:avLst/>
          </a:prstGeom>
          <a:noFill/>
          <a:ln w="9525">
            <a:noFill/>
            <a:miter lim="800000"/>
            <a:headEnd/>
            <a:tailEnd/>
          </a:ln>
          <a:effectLst/>
        </p:spPr>
        <p:txBody>
          <a:bodyPr>
            <a:spAutoFit/>
          </a:bodyPr>
          <a:lstStyle/>
          <a:p>
            <a:pPr>
              <a:buFont typeface="Wingdings" pitchFamily="2" charset="2"/>
              <a:buNone/>
            </a:pPr>
            <a:r>
              <a:rPr lang="en-US" sz="2000"/>
              <a:t>Hexagon shape indicates a milestone.</a:t>
            </a:r>
          </a:p>
          <a:p>
            <a:pPr>
              <a:buFont typeface="Wingdings" pitchFamily="2" charset="2"/>
              <a:buNone/>
            </a:pPr>
            <a:endParaRPr lang="en-US" sz="2000"/>
          </a:p>
          <a:p>
            <a:pPr>
              <a:buFont typeface="Wingdings" pitchFamily="2" charset="2"/>
              <a:buNone/>
            </a:pPr>
            <a:r>
              <a:rPr lang="en-US" sz="2000"/>
              <a:t>Red boxes and arrows indicate critical path (no slack).</a:t>
            </a:r>
          </a:p>
        </p:txBody>
      </p:sp>
    </p:spTree>
  </p:cSld>
  <p:clrMapOvr>
    <a:masterClrMapping/>
  </p:clrMapOvr>
  <p:transition>
    <p:zo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r>
              <a:rPr lang="en-US" sz="4000"/>
              <a:t>Viewing Gantt Chart</a:t>
            </a:r>
          </a:p>
        </p:txBody>
      </p:sp>
      <p:pic>
        <p:nvPicPr>
          <p:cNvPr id="280579" name="Picture 3" descr="FIG03_28"/>
          <p:cNvPicPr>
            <a:picLocks noChangeAspect="1" noChangeArrowheads="1"/>
          </p:cNvPicPr>
          <p:nvPr/>
        </p:nvPicPr>
        <p:blipFill>
          <a:blip r:embed="rId2"/>
          <a:srcRect/>
          <a:stretch>
            <a:fillRect/>
          </a:stretch>
        </p:blipFill>
        <p:spPr bwMode="auto">
          <a:xfrm>
            <a:off x="762000" y="1600200"/>
            <a:ext cx="7620000" cy="3562350"/>
          </a:xfrm>
          <a:prstGeom prst="rect">
            <a:avLst/>
          </a:prstGeom>
          <a:noFill/>
        </p:spPr>
      </p:pic>
      <p:sp>
        <p:nvSpPr>
          <p:cNvPr id="280580" name="Text Box 4"/>
          <p:cNvSpPr txBox="1">
            <a:spLocks noChangeArrowheads="1"/>
          </p:cNvSpPr>
          <p:nvPr/>
        </p:nvSpPr>
        <p:spPr bwMode="auto">
          <a:xfrm>
            <a:off x="685800" y="5181600"/>
            <a:ext cx="8153400" cy="762000"/>
          </a:xfrm>
          <a:prstGeom prst="rect">
            <a:avLst/>
          </a:prstGeom>
          <a:noFill/>
          <a:ln w="9525">
            <a:noFill/>
            <a:miter lim="800000"/>
            <a:headEnd/>
            <a:tailEnd/>
          </a:ln>
          <a:effectLst/>
        </p:spPr>
        <p:txBody>
          <a:bodyPr>
            <a:spAutoFit/>
          </a:bodyPr>
          <a:lstStyle/>
          <a:p>
            <a:pPr>
              <a:buFont typeface="Wingdings" pitchFamily="2" charset="2"/>
              <a:buNone/>
            </a:pPr>
            <a:r>
              <a:rPr lang="en-US" sz="2000"/>
              <a:t>Black line at top indicates a summary activity (composed of subtasks).</a:t>
            </a:r>
          </a:p>
          <a:p>
            <a:pPr>
              <a:buFont typeface="Wingdings" pitchFamily="2" charset="2"/>
              <a:buNone/>
            </a:pPr>
            <a:r>
              <a:rPr lang="en-US" sz="2000"/>
              <a:t>Diamond shape indicates a milestone.</a:t>
            </a:r>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1"/>
          </p:nvPr>
        </p:nvSpPr>
        <p:spPr>
          <a:noFill/>
        </p:spPr>
        <p:txBody>
          <a:bodyPr/>
          <a:lstStyle/>
          <a:p>
            <a:fld id="{1C03C115-DC4B-4BB7-9A14-A95288081E0C}" type="slidenum">
              <a:rPr lang="en-US" smtClean="0"/>
              <a:pPr/>
              <a:t>7</a:t>
            </a:fld>
            <a:endParaRPr lang="en-US" smtClean="0"/>
          </a:p>
        </p:txBody>
      </p:sp>
      <p:sp>
        <p:nvSpPr>
          <p:cNvPr id="11267" name="Rectangle 5"/>
          <p:cNvSpPr>
            <a:spLocks noGrp="1" noChangeArrowheads="1"/>
          </p:cNvSpPr>
          <p:nvPr>
            <p:ph type="title"/>
          </p:nvPr>
        </p:nvSpPr>
        <p:spPr/>
        <p:txBody>
          <a:bodyPr/>
          <a:lstStyle/>
          <a:p>
            <a:pPr eaLnBrk="1" hangingPunct="1"/>
            <a:r>
              <a:rPr lang="en-US" sz="4000" dirty="0" smtClean="0"/>
              <a:t>Standard and Evolutionary Views of SDLC</a:t>
            </a:r>
          </a:p>
        </p:txBody>
      </p:sp>
      <p:pic>
        <p:nvPicPr>
          <p:cNvPr id="11268" name="Picture 7" descr="Noname.jpg"/>
          <p:cNvPicPr>
            <a:picLocks noChangeAspect="1"/>
          </p:cNvPicPr>
          <p:nvPr/>
        </p:nvPicPr>
        <p:blipFill>
          <a:blip r:embed="rId3"/>
          <a:srcRect/>
          <a:stretch>
            <a:fillRect/>
          </a:stretch>
        </p:blipFill>
        <p:spPr bwMode="auto">
          <a:xfrm>
            <a:off x="304800" y="1981200"/>
            <a:ext cx="4429125" cy="3248025"/>
          </a:xfrm>
          <a:prstGeom prst="rect">
            <a:avLst/>
          </a:prstGeom>
          <a:noFill/>
          <a:ln w="9525">
            <a:noFill/>
            <a:miter lim="800000"/>
            <a:headEnd/>
            <a:tailEnd/>
          </a:ln>
        </p:spPr>
      </p:pic>
      <p:pic>
        <p:nvPicPr>
          <p:cNvPr id="11269" name="Picture 8" descr="Noname.jpg"/>
          <p:cNvPicPr>
            <a:picLocks noChangeAspect="1"/>
          </p:cNvPicPr>
          <p:nvPr/>
        </p:nvPicPr>
        <p:blipFill>
          <a:blip r:embed="rId4"/>
          <a:srcRect/>
          <a:stretch>
            <a:fillRect/>
          </a:stretch>
        </p:blipFill>
        <p:spPr bwMode="auto">
          <a:xfrm>
            <a:off x="4800600" y="2057400"/>
            <a:ext cx="4038600" cy="2895600"/>
          </a:xfrm>
          <a:prstGeom prst="rect">
            <a:avLst/>
          </a:prstGeom>
          <a:noFill/>
          <a:ln w="9525">
            <a:noFill/>
            <a:miter lim="800000"/>
            <a:headEnd/>
            <a:tailEnd/>
          </a:ln>
        </p:spPr>
      </p:pic>
      <p:sp>
        <p:nvSpPr>
          <p:cNvPr id="11270" name="Rectangle 9"/>
          <p:cNvSpPr>
            <a:spLocks noChangeArrowheads="1"/>
          </p:cNvSpPr>
          <p:nvPr/>
        </p:nvSpPr>
        <p:spPr bwMode="auto">
          <a:xfrm>
            <a:off x="5029200" y="5105400"/>
            <a:ext cx="3810000" cy="369888"/>
          </a:xfrm>
          <a:prstGeom prst="rect">
            <a:avLst/>
          </a:prstGeom>
          <a:noFill/>
          <a:ln w="9525">
            <a:noFill/>
            <a:miter lim="800000"/>
            <a:headEnd/>
            <a:tailEnd/>
          </a:ln>
        </p:spPr>
        <p:txBody>
          <a:bodyPr>
            <a:spAutoFit/>
          </a:bodyPr>
          <a:lstStyle/>
          <a:p>
            <a:r>
              <a:rPr lang="en-US" b="1" dirty="0"/>
              <a:t>FIGURE 1-3  </a:t>
            </a:r>
            <a:r>
              <a:rPr lang="en-US" dirty="0"/>
              <a:t>Evolutionary model</a:t>
            </a:r>
          </a:p>
        </p:txBody>
      </p:sp>
      <p:sp>
        <p:nvSpPr>
          <p:cNvPr id="11271" name="Rectangle 10"/>
          <p:cNvSpPr>
            <a:spLocks noChangeArrowheads="1"/>
          </p:cNvSpPr>
          <p:nvPr/>
        </p:nvSpPr>
        <p:spPr bwMode="auto">
          <a:xfrm>
            <a:off x="381000" y="5257800"/>
            <a:ext cx="4572000" cy="646113"/>
          </a:xfrm>
          <a:prstGeom prst="rect">
            <a:avLst/>
          </a:prstGeom>
          <a:noFill/>
          <a:ln w="9525">
            <a:noFill/>
            <a:miter lim="800000"/>
            <a:headEnd/>
            <a:tailEnd/>
          </a:ln>
        </p:spPr>
        <p:txBody>
          <a:bodyPr>
            <a:spAutoFit/>
          </a:bodyPr>
          <a:lstStyle/>
          <a:p>
            <a:r>
              <a:rPr lang="en-US" b="1"/>
              <a:t>FIGURE 1-2</a:t>
            </a:r>
          </a:p>
          <a:p>
            <a:r>
              <a:rPr lang="en-US"/>
              <a:t>The systems development life cycle</a:t>
            </a:r>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1"/>
          </p:nvPr>
        </p:nvSpPr>
        <p:spPr>
          <a:noFill/>
        </p:spPr>
        <p:txBody>
          <a:bodyPr/>
          <a:lstStyle/>
          <a:p>
            <a:fld id="{F5B6AEF9-CC0A-4B26-86EB-0A2B4564ECBB}" type="slidenum">
              <a:rPr lang="en-US" smtClean="0"/>
              <a:pPr/>
              <a:t>8</a:t>
            </a:fld>
            <a:endParaRPr lang="en-US" smtClean="0"/>
          </a:p>
        </p:txBody>
      </p:sp>
      <p:sp>
        <p:nvSpPr>
          <p:cNvPr id="12291" name="Rectangle 2"/>
          <p:cNvSpPr>
            <a:spLocks noGrp="1" noChangeArrowheads="1"/>
          </p:cNvSpPr>
          <p:nvPr>
            <p:ph type="title"/>
          </p:nvPr>
        </p:nvSpPr>
        <p:spPr/>
        <p:txBody>
          <a:bodyPr/>
          <a:lstStyle/>
          <a:p>
            <a:pPr eaLnBrk="1" hangingPunct="1"/>
            <a:r>
              <a:rPr lang="en-US" sz="4000" smtClean="0"/>
              <a:t>Systems Development Life Cycle (SDLC) (Cont.)</a:t>
            </a:r>
          </a:p>
        </p:txBody>
      </p:sp>
      <p:sp>
        <p:nvSpPr>
          <p:cNvPr id="12292" name="Rectangle 3"/>
          <p:cNvSpPr>
            <a:spLocks noGrp="1" noChangeArrowheads="1"/>
          </p:cNvSpPr>
          <p:nvPr>
            <p:ph type="body" idx="1"/>
          </p:nvPr>
        </p:nvSpPr>
        <p:spPr/>
        <p:txBody>
          <a:bodyPr/>
          <a:lstStyle/>
          <a:p>
            <a:pPr algn="just" eaLnBrk="1" hangingPunct="1"/>
            <a:r>
              <a:rPr lang="en-US" b="1" dirty="0" smtClean="0"/>
              <a:t>Planning</a:t>
            </a:r>
            <a:r>
              <a:rPr lang="en-US" dirty="0" smtClean="0"/>
              <a:t> – an organization’s total information system needs are identified, analyzed, prioritized, and arranged</a:t>
            </a:r>
          </a:p>
          <a:p>
            <a:pPr algn="just" eaLnBrk="1" hangingPunct="1"/>
            <a:r>
              <a:rPr lang="en-US" b="1" dirty="0" smtClean="0"/>
              <a:t>Analysis</a:t>
            </a:r>
            <a:r>
              <a:rPr lang="en-US" dirty="0" smtClean="0"/>
              <a:t> – system requirements are studied and structured</a:t>
            </a:r>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1"/>
          </p:nvPr>
        </p:nvSpPr>
        <p:spPr>
          <a:noFill/>
        </p:spPr>
        <p:txBody>
          <a:bodyPr/>
          <a:lstStyle/>
          <a:p>
            <a:fld id="{936BEC2D-DE47-41A6-B3B5-D8AA302EEC77}" type="slidenum">
              <a:rPr lang="en-US" smtClean="0"/>
              <a:pPr/>
              <a:t>9</a:t>
            </a:fld>
            <a:endParaRPr lang="en-US" smtClean="0"/>
          </a:p>
        </p:txBody>
      </p:sp>
      <p:sp>
        <p:nvSpPr>
          <p:cNvPr id="13315" name="Rectangle 2"/>
          <p:cNvSpPr>
            <a:spLocks noGrp="1" noChangeArrowheads="1"/>
          </p:cNvSpPr>
          <p:nvPr>
            <p:ph type="title"/>
          </p:nvPr>
        </p:nvSpPr>
        <p:spPr/>
        <p:txBody>
          <a:bodyPr/>
          <a:lstStyle/>
          <a:p>
            <a:pPr eaLnBrk="1" hangingPunct="1"/>
            <a:r>
              <a:rPr lang="en-US" sz="4000" smtClean="0"/>
              <a:t>Systems Development Life Cycle (SDLC) (Cont.)</a:t>
            </a:r>
          </a:p>
        </p:txBody>
      </p:sp>
      <p:sp>
        <p:nvSpPr>
          <p:cNvPr id="13316" name="Rectangle 3"/>
          <p:cNvSpPr>
            <a:spLocks noGrp="1" noChangeArrowheads="1"/>
          </p:cNvSpPr>
          <p:nvPr>
            <p:ph type="body" idx="1"/>
          </p:nvPr>
        </p:nvSpPr>
        <p:spPr/>
        <p:txBody>
          <a:bodyPr/>
          <a:lstStyle/>
          <a:p>
            <a:pPr algn="just" eaLnBrk="1" hangingPunct="1">
              <a:lnSpc>
                <a:spcPct val="90000"/>
              </a:lnSpc>
            </a:pPr>
            <a:r>
              <a:rPr lang="en-US" b="1" dirty="0" smtClean="0"/>
              <a:t>Design</a:t>
            </a:r>
            <a:r>
              <a:rPr lang="en-US" dirty="0" smtClean="0"/>
              <a:t> – a description of the recommended solution is converted into logical and then physical system specifications</a:t>
            </a:r>
          </a:p>
          <a:p>
            <a:pPr algn="just" eaLnBrk="1" hangingPunct="1">
              <a:lnSpc>
                <a:spcPct val="90000"/>
              </a:lnSpc>
            </a:pPr>
            <a:r>
              <a:rPr lang="en-US" b="1" dirty="0" smtClean="0"/>
              <a:t>Logical design</a:t>
            </a:r>
            <a:r>
              <a:rPr lang="en-US" dirty="0" smtClean="0"/>
              <a:t> – all functional features of the system chosen for development in analysis are described independently of any computer platform </a:t>
            </a:r>
          </a:p>
        </p:txBody>
      </p:sp>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Pixel">
  <a:themeElements>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4276</TotalTime>
  <Words>2058</Words>
  <Application>Microsoft Office PowerPoint</Application>
  <PresentationFormat>On-screen Show (4:3)</PresentationFormat>
  <Paragraphs>352</Paragraphs>
  <Slides>69</Slides>
  <Notes>31</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Pixel</vt:lpstr>
      <vt:lpstr>Slide 1</vt:lpstr>
      <vt:lpstr>Learning Objectives</vt:lpstr>
      <vt:lpstr>Introduction</vt:lpstr>
      <vt:lpstr>Introduction (Cont.)</vt:lpstr>
      <vt:lpstr>Developing Information Systems</vt:lpstr>
      <vt:lpstr>Systems Development Life Cycle (SDLC)</vt:lpstr>
      <vt:lpstr>Standard and Evolutionary Views of SDLC</vt:lpstr>
      <vt:lpstr>Systems Development Life Cycle (SDLC) (Cont.)</vt:lpstr>
      <vt:lpstr>Systems Development Life Cycle (SDLC) (Cont.)</vt:lpstr>
      <vt:lpstr>Systems Development Life Cycle (SDLC) (Cont.)</vt:lpstr>
      <vt:lpstr>Systems Development Life Cycle (SDLC) (Cont.)</vt:lpstr>
      <vt:lpstr>Slide 12</vt:lpstr>
      <vt:lpstr>The Heart of the Systems Development Process</vt:lpstr>
      <vt:lpstr>Traditional Waterfall SDLC</vt:lpstr>
      <vt:lpstr>Problems with Waterfall Approach</vt:lpstr>
      <vt:lpstr>Different Approaches to Improving Development</vt:lpstr>
      <vt:lpstr>Prototyping</vt:lpstr>
      <vt:lpstr>Prototyping (Cont.)</vt:lpstr>
      <vt:lpstr>Computer-Aided Software Engineering (CASE) Tools</vt:lpstr>
      <vt:lpstr>Computer-Aided Software Engineering (CASE) Tools (Cont.)</vt:lpstr>
      <vt:lpstr>Computer-Aided Software Engineering (CASE) Tools (Cont.)</vt:lpstr>
      <vt:lpstr>CASE Tools (Cont.)</vt:lpstr>
      <vt:lpstr>CASE Tools (Cont.)</vt:lpstr>
      <vt:lpstr>Joint Application Design (JAD)</vt:lpstr>
      <vt:lpstr>Rapid Application Development (RAD)</vt:lpstr>
      <vt:lpstr>Rapid Application Development (RAD) (Cont.)</vt:lpstr>
      <vt:lpstr>Agile Methodologies</vt:lpstr>
      <vt:lpstr>When to use Agile Methodologies</vt:lpstr>
      <vt:lpstr>eXtreme Programming</vt:lpstr>
      <vt:lpstr>eXtreme Programming (Cont.)</vt:lpstr>
      <vt:lpstr>Object-Oriented Analysis and Design (OOAD)</vt:lpstr>
      <vt:lpstr>Object-Oriented Analysis and Design (OOAD) (Cont.)</vt:lpstr>
      <vt:lpstr>Rational Unified Process (RUP)</vt:lpstr>
      <vt:lpstr>Slide 34</vt:lpstr>
      <vt:lpstr>Importance of Project Management</vt:lpstr>
      <vt:lpstr>Deciding on Systems Projects</vt:lpstr>
      <vt:lpstr>Slide 37</vt:lpstr>
      <vt:lpstr>Deciding on Systems Projects</vt:lpstr>
      <vt:lpstr>Managing the Information Systems Project</vt:lpstr>
      <vt:lpstr>Managing the Information Systems Project (cont.)</vt:lpstr>
      <vt:lpstr>Phases of Project Management Process</vt:lpstr>
      <vt:lpstr>PM Phase 1: Project Initiation</vt:lpstr>
      <vt:lpstr>Slide 43</vt:lpstr>
      <vt:lpstr>PM Phase 2: Project Planning</vt:lpstr>
      <vt:lpstr>Some Components of Project Planning</vt:lpstr>
      <vt:lpstr>Some Components of Project Planning (cont.)</vt:lpstr>
      <vt:lpstr>Scheduling Diagrams Gantt Chart</vt:lpstr>
      <vt:lpstr>Scheduling Diagrams Network Diagram</vt:lpstr>
      <vt:lpstr>Preliminary Budget</vt:lpstr>
      <vt:lpstr>PM Phase 3: Project Execution</vt:lpstr>
      <vt:lpstr>Monitoring Progress with a Gantt Chart</vt:lpstr>
      <vt:lpstr>Communication Methods</vt:lpstr>
      <vt:lpstr>PM Phase 4: Project Closedown</vt:lpstr>
      <vt:lpstr>Representing and Scheduling Project Plans</vt:lpstr>
      <vt:lpstr>Gantt Charts vs. Network Diagrams</vt:lpstr>
      <vt:lpstr>Gantt Charts vs. Network Diagrams (cont.)</vt:lpstr>
      <vt:lpstr>Estimating Task Duration</vt:lpstr>
      <vt:lpstr>Example PERT Analysis</vt:lpstr>
      <vt:lpstr>Critical Path Scheduling</vt:lpstr>
      <vt:lpstr>Critical Path Example (dependencies between tasks)</vt:lpstr>
      <vt:lpstr>Critical Path Example</vt:lpstr>
      <vt:lpstr>Determining the Critical Path</vt:lpstr>
      <vt:lpstr>Critical Path Calculation</vt:lpstr>
      <vt:lpstr>Critical Path Calculation (cont.)</vt:lpstr>
      <vt:lpstr>Using Project Management Software</vt:lpstr>
      <vt:lpstr>Project Start Date</vt:lpstr>
      <vt:lpstr>Entering Tasks</vt:lpstr>
      <vt:lpstr>Viewing Network Diagram</vt:lpstr>
      <vt:lpstr>Viewing Gantt Chart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Systems Analysis and Design Ch1</dc:title>
  <dc:creator>Mike Mitri</dc:creator>
  <cp:lastModifiedBy>Stars</cp:lastModifiedBy>
  <cp:revision>430</cp:revision>
  <cp:lastPrinted>1601-01-01T00:00:00Z</cp:lastPrinted>
  <dcterms:created xsi:type="dcterms:W3CDTF">2000-04-11T00:26:26Z</dcterms:created>
  <dcterms:modified xsi:type="dcterms:W3CDTF">2014-03-10T18:18:35Z</dcterms:modified>
</cp:coreProperties>
</file>